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0" r:id="rId4"/>
    <p:sldId id="257" r:id="rId5"/>
    <p:sldId id="258" r:id="rId6"/>
    <p:sldId id="263" r:id="rId7"/>
    <p:sldId id="264" r:id="rId8"/>
    <p:sldId id="259" r:id="rId9"/>
    <p:sldId id="265" r:id="rId10"/>
    <p:sldId id="267" r:id="rId11"/>
    <p:sldId id="262" r:id="rId12"/>
    <p:sldId id="261" r:id="rId13"/>
    <p:sldId id="266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22B8A4-EF0A-8211-F6EA-9FDCD154893C}" v="220" dt="2022-09-14T20:34:16.079"/>
    <p1510:client id="{B7A39BCA-668D-33B6-4347-C7461877CA54}" v="135" dt="2022-01-19T20:28:54.807"/>
    <p1510:client id="{7033AB3B-CC5C-82C7-C39B-A4CA2E8124F9}" v="18" dt="2022-09-20T21:55:30.879"/>
    <p1510:client id="{D98C6F0E-BF99-CD1B-1519-E11DEBEA31D4}" v="6" dt="2021-11-03T19:29:10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5B92E-2886-488C-9E62-FCB1E3501E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102E29-1556-4444-9A83-60548ECDB9BC}">
      <dgm:prSet/>
      <dgm:spPr/>
      <dgm:t>
        <a:bodyPr/>
        <a:lstStyle/>
        <a:p>
          <a:r>
            <a:rPr lang="en-US"/>
            <a:t>Sometimes how you react can stop the bullying. </a:t>
          </a:r>
        </a:p>
      </dgm:t>
    </dgm:pt>
    <dgm:pt modelId="{04B3A1B3-1004-4F22-B97C-D12DA0B3AEA8}" type="parTrans" cxnId="{C5776F5A-6203-4086-9A48-CF8F87472CDF}">
      <dgm:prSet/>
      <dgm:spPr/>
      <dgm:t>
        <a:bodyPr/>
        <a:lstStyle/>
        <a:p>
          <a:endParaRPr lang="en-US"/>
        </a:p>
      </dgm:t>
    </dgm:pt>
    <dgm:pt modelId="{271DF1B1-936F-4879-9CD2-DF9EEA45205C}" type="sibTrans" cxnId="{C5776F5A-6203-4086-9A48-CF8F87472CDF}">
      <dgm:prSet/>
      <dgm:spPr/>
      <dgm:t>
        <a:bodyPr/>
        <a:lstStyle/>
        <a:p>
          <a:endParaRPr lang="en-US"/>
        </a:p>
      </dgm:t>
    </dgm:pt>
    <dgm:pt modelId="{9A4966A1-0E01-4B4C-BF14-A53D88C21FDE}">
      <dgm:prSet/>
      <dgm:spPr/>
      <dgm:t>
        <a:bodyPr/>
        <a:lstStyle/>
        <a:p>
          <a:r>
            <a:rPr lang="en-US"/>
            <a:t>Remember... 1. Stay calm, don’t become a “MESS.” </a:t>
          </a:r>
        </a:p>
      </dgm:t>
    </dgm:pt>
    <dgm:pt modelId="{BF07B9FD-677E-44AF-AA12-FC6B65911EF9}" type="parTrans" cxnId="{5CE1EC99-BF68-486D-825F-EE81C2ECB7FD}">
      <dgm:prSet/>
      <dgm:spPr/>
      <dgm:t>
        <a:bodyPr/>
        <a:lstStyle/>
        <a:p>
          <a:endParaRPr lang="en-US"/>
        </a:p>
      </dgm:t>
    </dgm:pt>
    <dgm:pt modelId="{B49CB99E-AE58-4AC1-B159-E92CC77F8D81}" type="sibTrans" cxnId="{5CE1EC99-BF68-486D-825F-EE81C2ECB7FD}">
      <dgm:prSet/>
      <dgm:spPr/>
      <dgm:t>
        <a:bodyPr/>
        <a:lstStyle/>
        <a:p>
          <a:endParaRPr lang="en-US"/>
        </a:p>
      </dgm:t>
    </dgm:pt>
    <dgm:pt modelId="{69ABFA8C-108E-4047-97D9-ADECEB3FA79B}">
      <dgm:prSet/>
      <dgm:spPr/>
      <dgm:t>
        <a:bodyPr/>
        <a:lstStyle/>
        <a:p>
          <a:r>
            <a:rPr lang="en-US"/>
            <a:t>• Mad • Embarrassed • Sad • Scared</a:t>
          </a:r>
        </a:p>
      </dgm:t>
    </dgm:pt>
    <dgm:pt modelId="{502BB864-7F03-4A45-B408-7BEEE0FF26B1}" type="parTrans" cxnId="{816DEF7E-557A-4694-84A4-13F2007C2D5B}">
      <dgm:prSet/>
      <dgm:spPr/>
      <dgm:t>
        <a:bodyPr/>
        <a:lstStyle/>
        <a:p>
          <a:endParaRPr lang="en-US"/>
        </a:p>
      </dgm:t>
    </dgm:pt>
    <dgm:pt modelId="{5951EFCB-57B1-4F76-9CF3-2A7D49CA5274}" type="sibTrans" cxnId="{816DEF7E-557A-4694-84A4-13F2007C2D5B}">
      <dgm:prSet/>
      <dgm:spPr/>
      <dgm:t>
        <a:bodyPr/>
        <a:lstStyle/>
        <a:p>
          <a:endParaRPr lang="en-US"/>
        </a:p>
      </dgm:t>
    </dgm:pt>
    <dgm:pt modelId="{7185E798-347C-4CB6-9F9D-EA996B1F1D3C}" type="pres">
      <dgm:prSet presAssocID="{F495B92E-2886-488C-9E62-FCB1E3501E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A7A2CE-225B-45E0-9361-A1DA139520DC}" type="pres">
      <dgm:prSet presAssocID="{F0102E29-1556-4444-9A83-60548ECDB9BC}" presName="hierRoot1" presStyleCnt="0"/>
      <dgm:spPr/>
    </dgm:pt>
    <dgm:pt modelId="{45ACC40F-EF94-408A-B3BF-4E0E73E71A0A}" type="pres">
      <dgm:prSet presAssocID="{F0102E29-1556-4444-9A83-60548ECDB9BC}" presName="composite" presStyleCnt="0"/>
      <dgm:spPr/>
    </dgm:pt>
    <dgm:pt modelId="{7163E34E-A3E3-4E8D-B8DE-7B61B78CB49F}" type="pres">
      <dgm:prSet presAssocID="{F0102E29-1556-4444-9A83-60548ECDB9BC}" presName="background" presStyleLbl="node0" presStyleIdx="0" presStyleCnt="3"/>
      <dgm:spPr/>
    </dgm:pt>
    <dgm:pt modelId="{CE21A3E7-5B75-47C7-ACE5-7AF2E9D91F1E}" type="pres">
      <dgm:prSet presAssocID="{F0102E29-1556-4444-9A83-60548ECDB9BC}" presName="text" presStyleLbl="fgAcc0" presStyleIdx="0" presStyleCnt="3">
        <dgm:presLayoutVars>
          <dgm:chPref val="3"/>
        </dgm:presLayoutVars>
      </dgm:prSet>
      <dgm:spPr/>
    </dgm:pt>
    <dgm:pt modelId="{B4310D78-B4BF-491D-B71A-26EE0960E713}" type="pres">
      <dgm:prSet presAssocID="{F0102E29-1556-4444-9A83-60548ECDB9BC}" presName="hierChild2" presStyleCnt="0"/>
      <dgm:spPr/>
    </dgm:pt>
    <dgm:pt modelId="{79494EE4-94DE-47C8-9B8D-B743E265302A}" type="pres">
      <dgm:prSet presAssocID="{9A4966A1-0E01-4B4C-BF14-A53D88C21FDE}" presName="hierRoot1" presStyleCnt="0"/>
      <dgm:spPr/>
    </dgm:pt>
    <dgm:pt modelId="{A08FC235-FC57-46D9-8DFD-46C17F7FE120}" type="pres">
      <dgm:prSet presAssocID="{9A4966A1-0E01-4B4C-BF14-A53D88C21FDE}" presName="composite" presStyleCnt="0"/>
      <dgm:spPr/>
    </dgm:pt>
    <dgm:pt modelId="{34BF4155-F00F-4CE0-8616-93371D149623}" type="pres">
      <dgm:prSet presAssocID="{9A4966A1-0E01-4B4C-BF14-A53D88C21FDE}" presName="background" presStyleLbl="node0" presStyleIdx="1" presStyleCnt="3"/>
      <dgm:spPr/>
    </dgm:pt>
    <dgm:pt modelId="{A1FD8533-EFA1-491C-8215-910186128EB4}" type="pres">
      <dgm:prSet presAssocID="{9A4966A1-0E01-4B4C-BF14-A53D88C21FDE}" presName="text" presStyleLbl="fgAcc0" presStyleIdx="1" presStyleCnt="3">
        <dgm:presLayoutVars>
          <dgm:chPref val="3"/>
        </dgm:presLayoutVars>
      </dgm:prSet>
      <dgm:spPr/>
    </dgm:pt>
    <dgm:pt modelId="{BD654D53-CB11-4D9F-A74E-ED7E8A70C85C}" type="pres">
      <dgm:prSet presAssocID="{9A4966A1-0E01-4B4C-BF14-A53D88C21FDE}" presName="hierChild2" presStyleCnt="0"/>
      <dgm:spPr/>
    </dgm:pt>
    <dgm:pt modelId="{13DBB43D-DED5-4DD8-9ACC-C4D44760B948}" type="pres">
      <dgm:prSet presAssocID="{69ABFA8C-108E-4047-97D9-ADECEB3FA79B}" presName="hierRoot1" presStyleCnt="0"/>
      <dgm:spPr/>
    </dgm:pt>
    <dgm:pt modelId="{FF2274A7-C4A2-49AB-9B0C-4506A6E1641E}" type="pres">
      <dgm:prSet presAssocID="{69ABFA8C-108E-4047-97D9-ADECEB3FA79B}" presName="composite" presStyleCnt="0"/>
      <dgm:spPr/>
    </dgm:pt>
    <dgm:pt modelId="{7434ADB7-9356-47B2-B212-A19854AD09E4}" type="pres">
      <dgm:prSet presAssocID="{69ABFA8C-108E-4047-97D9-ADECEB3FA79B}" presName="background" presStyleLbl="node0" presStyleIdx="2" presStyleCnt="3"/>
      <dgm:spPr/>
    </dgm:pt>
    <dgm:pt modelId="{9D10FEEC-A2AD-4719-94D7-CEE064FB1C5E}" type="pres">
      <dgm:prSet presAssocID="{69ABFA8C-108E-4047-97D9-ADECEB3FA79B}" presName="text" presStyleLbl="fgAcc0" presStyleIdx="2" presStyleCnt="3">
        <dgm:presLayoutVars>
          <dgm:chPref val="3"/>
        </dgm:presLayoutVars>
      </dgm:prSet>
      <dgm:spPr/>
    </dgm:pt>
    <dgm:pt modelId="{754A7DF9-5B63-4B2B-AAF1-1C1163437914}" type="pres">
      <dgm:prSet presAssocID="{69ABFA8C-108E-4047-97D9-ADECEB3FA79B}" presName="hierChild2" presStyleCnt="0"/>
      <dgm:spPr/>
    </dgm:pt>
  </dgm:ptLst>
  <dgm:cxnLst>
    <dgm:cxn modelId="{FB012C2E-6F63-48BB-920D-DACC3F395BB4}" type="presOf" srcId="{F0102E29-1556-4444-9A83-60548ECDB9BC}" destId="{CE21A3E7-5B75-47C7-ACE5-7AF2E9D91F1E}" srcOrd="0" destOrd="0" presId="urn:microsoft.com/office/officeart/2005/8/layout/hierarchy1"/>
    <dgm:cxn modelId="{2B046338-07EB-4F14-9EEF-5E05B95A4821}" type="presOf" srcId="{69ABFA8C-108E-4047-97D9-ADECEB3FA79B}" destId="{9D10FEEC-A2AD-4719-94D7-CEE064FB1C5E}" srcOrd="0" destOrd="0" presId="urn:microsoft.com/office/officeart/2005/8/layout/hierarchy1"/>
    <dgm:cxn modelId="{23EBA96E-7DB2-4B90-ADFF-4080DCAA9FEE}" type="presOf" srcId="{F495B92E-2886-488C-9E62-FCB1E3501E01}" destId="{7185E798-347C-4CB6-9F9D-EA996B1F1D3C}" srcOrd="0" destOrd="0" presId="urn:microsoft.com/office/officeart/2005/8/layout/hierarchy1"/>
    <dgm:cxn modelId="{C5776F5A-6203-4086-9A48-CF8F87472CDF}" srcId="{F495B92E-2886-488C-9E62-FCB1E3501E01}" destId="{F0102E29-1556-4444-9A83-60548ECDB9BC}" srcOrd="0" destOrd="0" parTransId="{04B3A1B3-1004-4F22-B97C-D12DA0B3AEA8}" sibTransId="{271DF1B1-936F-4879-9CD2-DF9EEA45205C}"/>
    <dgm:cxn modelId="{816DEF7E-557A-4694-84A4-13F2007C2D5B}" srcId="{F495B92E-2886-488C-9E62-FCB1E3501E01}" destId="{69ABFA8C-108E-4047-97D9-ADECEB3FA79B}" srcOrd="2" destOrd="0" parTransId="{502BB864-7F03-4A45-B408-7BEEE0FF26B1}" sibTransId="{5951EFCB-57B1-4F76-9CF3-2A7D49CA5274}"/>
    <dgm:cxn modelId="{5CE1EC99-BF68-486D-825F-EE81C2ECB7FD}" srcId="{F495B92E-2886-488C-9E62-FCB1E3501E01}" destId="{9A4966A1-0E01-4B4C-BF14-A53D88C21FDE}" srcOrd="1" destOrd="0" parTransId="{BF07B9FD-677E-44AF-AA12-FC6B65911EF9}" sibTransId="{B49CB99E-AE58-4AC1-B159-E92CC77F8D81}"/>
    <dgm:cxn modelId="{09CD77E6-0F34-4CA0-A0BE-882C3F14E886}" type="presOf" srcId="{9A4966A1-0E01-4B4C-BF14-A53D88C21FDE}" destId="{A1FD8533-EFA1-491C-8215-910186128EB4}" srcOrd="0" destOrd="0" presId="urn:microsoft.com/office/officeart/2005/8/layout/hierarchy1"/>
    <dgm:cxn modelId="{54D12FC1-859F-471B-BCD6-0261B535D2F8}" type="presParOf" srcId="{7185E798-347C-4CB6-9F9D-EA996B1F1D3C}" destId="{08A7A2CE-225B-45E0-9361-A1DA139520DC}" srcOrd="0" destOrd="0" presId="urn:microsoft.com/office/officeart/2005/8/layout/hierarchy1"/>
    <dgm:cxn modelId="{44034CA7-118E-4E18-B4A5-97392B1BD4B9}" type="presParOf" srcId="{08A7A2CE-225B-45E0-9361-A1DA139520DC}" destId="{45ACC40F-EF94-408A-B3BF-4E0E73E71A0A}" srcOrd="0" destOrd="0" presId="urn:microsoft.com/office/officeart/2005/8/layout/hierarchy1"/>
    <dgm:cxn modelId="{A66BB88B-B2EE-4279-A809-DAD07990DA32}" type="presParOf" srcId="{45ACC40F-EF94-408A-B3BF-4E0E73E71A0A}" destId="{7163E34E-A3E3-4E8D-B8DE-7B61B78CB49F}" srcOrd="0" destOrd="0" presId="urn:microsoft.com/office/officeart/2005/8/layout/hierarchy1"/>
    <dgm:cxn modelId="{76CF08F1-71F3-43EB-B0CA-F7FCD06AD310}" type="presParOf" srcId="{45ACC40F-EF94-408A-B3BF-4E0E73E71A0A}" destId="{CE21A3E7-5B75-47C7-ACE5-7AF2E9D91F1E}" srcOrd="1" destOrd="0" presId="urn:microsoft.com/office/officeart/2005/8/layout/hierarchy1"/>
    <dgm:cxn modelId="{A00EC90A-AD71-4A1F-BE7E-C34AC5D6FDCD}" type="presParOf" srcId="{08A7A2CE-225B-45E0-9361-A1DA139520DC}" destId="{B4310D78-B4BF-491D-B71A-26EE0960E713}" srcOrd="1" destOrd="0" presId="urn:microsoft.com/office/officeart/2005/8/layout/hierarchy1"/>
    <dgm:cxn modelId="{897B9158-8090-4E96-8163-E4CCEB61F3C9}" type="presParOf" srcId="{7185E798-347C-4CB6-9F9D-EA996B1F1D3C}" destId="{79494EE4-94DE-47C8-9B8D-B743E265302A}" srcOrd="1" destOrd="0" presId="urn:microsoft.com/office/officeart/2005/8/layout/hierarchy1"/>
    <dgm:cxn modelId="{B7BEEFFB-61F5-4537-A22E-9887D1AE464D}" type="presParOf" srcId="{79494EE4-94DE-47C8-9B8D-B743E265302A}" destId="{A08FC235-FC57-46D9-8DFD-46C17F7FE120}" srcOrd="0" destOrd="0" presId="urn:microsoft.com/office/officeart/2005/8/layout/hierarchy1"/>
    <dgm:cxn modelId="{527F30C6-776E-4610-B766-9C28CC633761}" type="presParOf" srcId="{A08FC235-FC57-46D9-8DFD-46C17F7FE120}" destId="{34BF4155-F00F-4CE0-8616-93371D149623}" srcOrd="0" destOrd="0" presId="urn:microsoft.com/office/officeart/2005/8/layout/hierarchy1"/>
    <dgm:cxn modelId="{3E4AAF7D-55AB-4BA0-AA1C-C6BBD0042C6E}" type="presParOf" srcId="{A08FC235-FC57-46D9-8DFD-46C17F7FE120}" destId="{A1FD8533-EFA1-491C-8215-910186128EB4}" srcOrd="1" destOrd="0" presId="urn:microsoft.com/office/officeart/2005/8/layout/hierarchy1"/>
    <dgm:cxn modelId="{FBDC5444-2698-473C-9262-C9776843C09A}" type="presParOf" srcId="{79494EE4-94DE-47C8-9B8D-B743E265302A}" destId="{BD654D53-CB11-4D9F-A74E-ED7E8A70C85C}" srcOrd="1" destOrd="0" presId="urn:microsoft.com/office/officeart/2005/8/layout/hierarchy1"/>
    <dgm:cxn modelId="{595C38B4-6593-44FE-AEA2-58901AC40E98}" type="presParOf" srcId="{7185E798-347C-4CB6-9F9D-EA996B1F1D3C}" destId="{13DBB43D-DED5-4DD8-9ACC-C4D44760B948}" srcOrd="2" destOrd="0" presId="urn:microsoft.com/office/officeart/2005/8/layout/hierarchy1"/>
    <dgm:cxn modelId="{B6A5B9DC-CC93-478C-9966-B4A78E3571A6}" type="presParOf" srcId="{13DBB43D-DED5-4DD8-9ACC-C4D44760B948}" destId="{FF2274A7-C4A2-49AB-9B0C-4506A6E1641E}" srcOrd="0" destOrd="0" presId="urn:microsoft.com/office/officeart/2005/8/layout/hierarchy1"/>
    <dgm:cxn modelId="{6C409B99-5952-4089-87D5-1C96C55BEA08}" type="presParOf" srcId="{FF2274A7-C4A2-49AB-9B0C-4506A6E1641E}" destId="{7434ADB7-9356-47B2-B212-A19854AD09E4}" srcOrd="0" destOrd="0" presId="urn:microsoft.com/office/officeart/2005/8/layout/hierarchy1"/>
    <dgm:cxn modelId="{C0A344F1-DD32-4D25-9E82-AE81035E4B91}" type="presParOf" srcId="{FF2274A7-C4A2-49AB-9B0C-4506A6E1641E}" destId="{9D10FEEC-A2AD-4719-94D7-CEE064FB1C5E}" srcOrd="1" destOrd="0" presId="urn:microsoft.com/office/officeart/2005/8/layout/hierarchy1"/>
    <dgm:cxn modelId="{F3C7954B-4D5A-4778-A0E2-444BD5BB8B8C}" type="presParOf" srcId="{13DBB43D-DED5-4DD8-9ACC-C4D44760B948}" destId="{754A7DF9-5B63-4B2B-AAF1-1C11634379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3E34E-A3E3-4E8D-B8DE-7B61B78CB49F}">
      <dsp:nvSpPr>
        <dsp:cNvPr id="0" name=""/>
        <dsp:cNvSpPr/>
      </dsp:nvSpPr>
      <dsp:spPr>
        <a:xfrm>
          <a:off x="0" y="1875118"/>
          <a:ext cx="2288977" cy="1453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1A3E7-5B75-47C7-ACE5-7AF2E9D91F1E}">
      <dsp:nvSpPr>
        <dsp:cNvPr id="0" name=""/>
        <dsp:cNvSpPr/>
      </dsp:nvSpPr>
      <dsp:spPr>
        <a:xfrm>
          <a:off x="254330" y="2116733"/>
          <a:ext cx="2288977" cy="1453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Sometimes how you react can stop the bullying. </a:t>
          </a:r>
        </a:p>
      </dsp:txBody>
      <dsp:txXfrm>
        <a:off x="296902" y="2159305"/>
        <a:ext cx="2203833" cy="1368356"/>
      </dsp:txXfrm>
    </dsp:sp>
    <dsp:sp modelId="{34BF4155-F00F-4CE0-8616-93371D149623}">
      <dsp:nvSpPr>
        <dsp:cNvPr id="0" name=""/>
        <dsp:cNvSpPr/>
      </dsp:nvSpPr>
      <dsp:spPr>
        <a:xfrm>
          <a:off x="2797639" y="1875118"/>
          <a:ext cx="2288977" cy="1453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D8533-EFA1-491C-8215-910186128EB4}">
      <dsp:nvSpPr>
        <dsp:cNvPr id="0" name=""/>
        <dsp:cNvSpPr/>
      </dsp:nvSpPr>
      <dsp:spPr>
        <a:xfrm>
          <a:off x="3051970" y="2116733"/>
          <a:ext cx="2288977" cy="1453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Remember... 1. Stay calm, don’t become a “MESS.” </a:t>
          </a:r>
        </a:p>
      </dsp:txBody>
      <dsp:txXfrm>
        <a:off x="3094542" y="2159305"/>
        <a:ext cx="2203833" cy="1368356"/>
      </dsp:txXfrm>
    </dsp:sp>
    <dsp:sp modelId="{7434ADB7-9356-47B2-B212-A19854AD09E4}">
      <dsp:nvSpPr>
        <dsp:cNvPr id="0" name=""/>
        <dsp:cNvSpPr/>
      </dsp:nvSpPr>
      <dsp:spPr>
        <a:xfrm>
          <a:off x="5595278" y="1875118"/>
          <a:ext cx="2288977" cy="1453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0FEEC-A2AD-4719-94D7-CEE064FB1C5E}">
      <dsp:nvSpPr>
        <dsp:cNvPr id="0" name=""/>
        <dsp:cNvSpPr/>
      </dsp:nvSpPr>
      <dsp:spPr>
        <a:xfrm>
          <a:off x="5849609" y="2116733"/>
          <a:ext cx="2288977" cy="1453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Mad • Embarrassed • Sad • Scared</a:t>
          </a:r>
        </a:p>
      </dsp:txBody>
      <dsp:txXfrm>
        <a:off x="5892181" y="2159305"/>
        <a:ext cx="2203833" cy="1368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BEQnltHeP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EPHS </a:t>
            </a:r>
            <a:br>
              <a:rPr lang="en-US" dirty="0"/>
            </a:br>
            <a:r>
              <a:rPr lang="en-US" dirty="0"/>
              <a:t>Teacher &amp; Student Needs Survey</a:t>
            </a:r>
          </a:p>
        </p:txBody>
      </p:sp>
      <p:pic>
        <p:nvPicPr>
          <p:cNvPr id="6" name="Picture 6" descr="Qr code&#10;&#10;Description automatically generated">
            <a:extLst>
              <a:ext uri="{FF2B5EF4-FFF2-40B4-BE49-F238E27FC236}">
                <a16:creationId xmlns:a16="http://schemas.microsoft.com/office/drawing/2014/main" id="{B02810A3-9490-E5A9-F164-4A8D4AA7E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904" y="2478617"/>
            <a:ext cx="3108476" cy="3572328"/>
          </a:xfrm>
        </p:spPr>
      </p:pic>
      <p:pic>
        <p:nvPicPr>
          <p:cNvPr id="7" name="Picture 7" descr="Qr code&#10;&#10;Description automatically generated">
            <a:extLst>
              <a:ext uri="{FF2B5EF4-FFF2-40B4-BE49-F238E27FC236}">
                <a16:creationId xmlns:a16="http://schemas.microsoft.com/office/drawing/2014/main" id="{14AD53A9-DC57-58F6-70F5-A748CD06C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30" y="2608943"/>
            <a:ext cx="2989035" cy="33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45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725590"/>
            <a:ext cx="7334249" cy="5397398"/>
          </a:xfrm>
        </p:spPr>
      </p:pic>
    </p:spTree>
    <p:extLst>
      <p:ext uri="{BB962C8B-B14F-4D97-AF65-F5344CB8AC3E}">
        <p14:creationId xmlns:p14="http://schemas.microsoft.com/office/powerpoint/2010/main" val="339344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Consequences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B - Misdemeanor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Up to 6 months in jail</a:t>
            </a:r>
          </a:p>
          <a:p>
            <a:r>
              <a:rPr lang="en-US" dirty="0"/>
              <a:t>$2,000 fine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Class A – Misdemeanor (Repeat)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Intent to have victim commit suicide</a:t>
            </a:r>
          </a:p>
          <a:p>
            <a:r>
              <a:rPr lang="en-US" dirty="0"/>
              <a:t>Violate Restraining Order </a:t>
            </a:r>
          </a:p>
          <a:p>
            <a:r>
              <a:rPr lang="en-US" dirty="0"/>
              <a:t>Up to 1 year in jail</a:t>
            </a:r>
          </a:p>
          <a:p>
            <a:r>
              <a:rPr lang="en-US" dirty="0"/>
              <a:t>$4,000 fine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042" y="3707413"/>
            <a:ext cx="2365308" cy="217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4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qBEQnltHeP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3089" y="982132"/>
            <a:ext cx="8765822" cy="49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1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448982"/>
            <a:ext cx="4718304" cy="576262"/>
          </a:xfrm>
        </p:spPr>
        <p:txBody>
          <a:bodyPr/>
          <a:lstStyle/>
          <a:p>
            <a:r>
              <a:rPr lang="en-US" dirty="0"/>
              <a:t>What can you do?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3E9844D1-61C2-47D3-8459-A649155798C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6583857"/>
              </p:ext>
            </p:extLst>
          </p:nvPr>
        </p:nvGraphicFramePr>
        <p:xfrm>
          <a:off x="748974" y="1513340"/>
          <a:ext cx="8138587" cy="5445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125" y="3025244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2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AC58-6CF4-4697-93B6-45B49A00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/>
              <a:t>September Core Essential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4B73BF-BBF1-46FE-A00A-73EA17D3F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922" y="3064932"/>
            <a:ext cx="643829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   Grit   </a:t>
            </a:r>
            <a:r>
              <a:rPr lang="en-US" b="1" dirty="0"/>
              <a:t>/   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Fuerza de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</a:rPr>
              <a:t>Voluntad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/>
              <a:t>"Refusing to give up when life gets hard."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"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Negarse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rendirse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cuando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la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vida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se pone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dificil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"</a:t>
            </a:r>
          </a:p>
          <a:p>
            <a:pPr marL="0" indent="0" algn="ctr">
              <a:buNone/>
            </a:pPr>
            <a:endParaRPr lang="en-US"/>
          </a:p>
        </p:txBody>
      </p:sp>
      <p:pic>
        <p:nvPicPr>
          <p:cNvPr id="3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9F3357A-2558-A0F8-EAF4-D7B949284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979" y="2551308"/>
            <a:ext cx="2936724" cy="346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1FE44B-46D1-485F-88E0-F790CE42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57D4B92A-5EF4-4B95-8004-943EE0628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C93532B-75B6-4775-9B2B-2064D717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A6CE258-75E4-4B8E-9C2C-620A11F97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AEEA47-89DA-4860-87E2-DC953998E6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DDD0F81-BADD-46AE-BDB8-65D419C01D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8A4150D-E0D7-4796-8DF9-4BB3BA13E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F24F3B-B5A1-D540-380F-66809953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3600" dirty="0"/>
              <a:t>Growth Mindset!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72FA93-03B0-4857-8946-E04C5E7E2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ED7EC2-6C37-4617-DF05-FF63BF38F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306" y="2723584"/>
            <a:ext cx="4022914" cy="32006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/>
              <a:t>The power of believing you can improve.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2B34881-A1AD-BF76-8CAB-D0E810F040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1" r="2971" b="3"/>
          <a:stretch/>
        </p:blipFill>
        <p:spPr>
          <a:xfrm>
            <a:off x="5515430" y="873274"/>
            <a:ext cx="5904894" cy="528078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81466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David’s Law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Bullying Prevention</a:t>
            </a:r>
          </a:p>
          <a:p>
            <a:r>
              <a:rPr lang="en-US" sz="2800" dirty="0"/>
              <a:t>EPHS Counseling Team</a:t>
            </a:r>
          </a:p>
        </p:txBody>
      </p:sp>
    </p:spTree>
    <p:extLst>
      <p:ext uri="{BB962C8B-B14F-4D97-AF65-F5344CB8AC3E}">
        <p14:creationId xmlns:p14="http://schemas.microsoft.com/office/powerpoint/2010/main" val="233674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179 - David's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Relating to harassment, bullying, and cyberbullying of a public school student or minor and encouraging certain mental health programs for public school students; increasing a criminal penalty, providing a civil remedy.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9" y="4216400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5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David's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Law amends the Education Code provisions regarding bullying to better define and encompass cyberbullying.</a:t>
            </a:r>
          </a:p>
          <a:p>
            <a:r>
              <a:rPr lang="en-US" dirty="0"/>
              <a:t> It provides for anonymous reporting for students, includes cyberbullying off campus and after school hours, and modifies the parental/guardian notification procedure. </a:t>
            </a:r>
          </a:p>
          <a:p>
            <a:r>
              <a:rPr lang="en-US" dirty="0"/>
              <a:t>It expands the scope of instruction that can satisfy continuing education requirements for classroom teachers and principals to include instruction related to grief-informed and trauma-informed strategies.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832" y="982132"/>
            <a:ext cx="2478702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5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898" y="2460567"/>
            <a:ext cx="10257906" cy="35827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Effective September 1</a:t>
            </a:r>
            <a:r>
              <a:rPr lang="en-US" baseline="30000" dirty="0"/>
              <a:t>st</a:t>
            </a:r>
            <a:r>
              <a:rPr lang="en-US" dirty="0"/>
              <a:t> 2017</a:t>
            </a:r>
          </a:p>
          <a:p>
            <a:pPr lvl="1"/>
            <a:r>
              <a:rPr lang="en-US" sz="2400" dirty="0"/>
              <a:t>Bullying is no longer defined as “recurring acts.”</a:t>
            </a:r>
            <a:br>
              <a:rPr lang="en-US" sz="2400" dirty="0"/>
            </a:br>
            <a:r>
              <a:rPr lang="en-US" sz="2400" dirty="0"/>
              <a:t>	If the one act is intended to cause harm </a:t>
            </a:r>
            <a:r>
              <a:rPr lang="en-US" sz="2400" dirty="0">
                <a:ea typeface="+mn-lt"/>
                <a:cs typeface="+mn-lt"/>
              </a:rPr>
              <a:t>or encourages a student to commit suicide</a:t>
            </a:r>
            <a:r>
              <a:rPr lang="en-US" sz="2400" dirty="0"/>
              <a:t>, the student who prompted it may be in violation of David’s Law .</a:t>
            </a:r>
          </a:p>
          <a:p>
            <a:pPr lvl="1"/>
            <a:r>
              <a:rPr lang="en-US" sz="2400" dirty="0"/>
              <a:t>Cyberbullying is a big part of bullying in today’s day in age.</a:t>
            </a:r>
          </a:p>
          <a:p>
            <a:pPr lvl="2"/>
            <a:r>
              <a:rPr lang="en-US" sz="2400" b="1" u="sng" dirty="0"/>
              <a:t>The act does not have to be on campus. </a:t>
            </a:r>
            <a:r>
              <a:rPr lang="en-US" sz="2400" dirty="0"/>
              <a:t>If it interferes with a student 's educational opportunities or substantially disrupts the orderly operation of a classroom, school, or school-sponsored or school-related activity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96" y="1052174"/>
            <a:ext cx="2478702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5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92" b="47953"/>
          <a:stretch/>
        </p:blipFill>
        <p:spPr>
          <a:xfrm>
            <a:off x="800100" y="844062"/>
            <a:ext cx="4800600" cy="36517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2046911"/>
            <a:ext cx="5157581" cy="398337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33850" y="4495800"/>
            <a:ext cx="150495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1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463705"/>
            <a:ext cx="9471333" cy="5925984"/>
          </a:xfr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EC9DE0C-7F98-4A1B-9EC9-98C3F971A005}"/>
              </a:ext>
            </a:extLst>
          </p:cNvPr>
          <p:cNvSpPr/>
          <p:nvPr/>
        </p:nvSpPr>
        <p:spPr>
          <a:xfrm rot="1080000">
            <a:off x="3972506" y="48446"/>
            <a:ext cx="1844841" cy="14738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0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of Bullying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2836" y="2743200"/>
            <a:ext cx="5140868" cy="31326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a parent or guardian of the alleged victim on or before the </a:t>
            </a:r>
            <a:r>
              <a:rPr lang="en-US" b="1" u="sng" dirty="0"/>
              <a:t>third business </a:t>
            </a:r>
            <a:r>
              <a:rPr lang="en-US" dirty="0"/>
              <a:t>day after the date the incident is reported (the specification of three business days being new); and </a:t>
            </a:r>
          </a:p>
          <a:p>
            <a:r>
              <a:rPr lang="en-US" dirty="0"/>
              <a:t>• A parent or guardian of the alleged bully within a </a:t>
            </a:r>
            <a:r>
              <a:rPr lang="en-US" b="1" u="sng" dirty="0"/>
              <a:t>reasonable amount of time</a:t>
            </a:r>
            <a:r>
              <a:rPr lang="en-US" dirty="0"/>
              <a:t> after the incident (as under pre-existing law).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Student Reporting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sz="2000" dirty="0"/>
              <a:t>https://anonymousalerts.com/elpasoisd/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91" y="3376266"/>
            <a:ext cx="5386729" cy="160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3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Anonymous Reporting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/>
              <a:t>https://anonymousalerts.com/elpasoisd/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33" y="3941756"/>
            <a:ext cx="538933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81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2675</TotalTime>
  <Words>433</Words>
  <Application>Microsoft Office PowerPoint</Application>
  <PresentationFormat>Widescreen</PresentationFormat>
  <Paragraphs>46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EPHS  Teacher &amp; Student Needs Survey</vt:lpstr>
      <vt:lpstr>David’s Law</vt:lpstr>
      <vt:lpstr>SB 179 - David's Law</vt:lpstr>
      <vt:lpstr>David's Law</vt:lpstr>
      <vt:lpstr>Major Points</vt:lpstr>
      <vt:lpstr>PowerPoint Presentation</vt:lpstr>
      <vt:lpstr>PowerPoint Presentation</vt:lpstr>
      <vt:lpstr>Notice of Bullying</vt:lpstr>
      <vt:lpstr>Anonymous Reporting</vt:lpstr>
      <vt:lpstr>PowerPoint Presentation</vt:lpstr>
      <vt:lpstr> Consequences</vt:lpstr>
      <vt:lpstr>PowerPoint Presentation</vt:lpstr>
      <vt:lpstr>What’s next?</vt:lpstr>
      <vt:lpstr>September Core Essential</vt:lpstr>
      <vt:lpstr>Growth Mindset!</vt:lpstr>
    </vt:vector>
  </TitlesOfParts>
  <Company>EPISD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David’s Law</dc:title>
  <dc:creator>Humberto Olivas</dc:creator>
  <cp:lastModifiedBy>Ralph Martinez III</cp:lastModifiedBy>
  <cp:revision>141</cp:revision>
  <dcterms:created xsi:type="dcterms:W3CDTF">2021-11-01T22:48:32Z</dcterms:created>
  <dcterms:modified xsi:type="dcterms:W3CDTF">2023-05-22T23:07:43Z</dcterms:modified>
</cp:coreProperties>
</file>