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0" r:id="rId1"/>
  </p:sldMasterIdLst>
  <p:handoutMasterIdLst>
    <p:handoutMasterId r:id="rId38"/>
  </p:handoutMasterIdLst>
  <p:sldIdLst>
    <p:sldId id="270" r:id="rId2"/>
    <p:sldId id="291" r:id="rId3"/>
    <p:sldId id="284" r:id="rId4"/>
    <p:sldId id="289" r:id="rId5"/>
    <p:sldId id="280" r:id="rId6"/>
    <p:sldId id="257" r:id="rId7"/>
    <p:sldId id="264" r:id="rId8"/>
    <p:sldId id="285" r:id="rId9"/>
    <p:sldId id="299" r:id="rId10"/>
    <p:sldId id="309" r:id="rId11"/>
    <p:sldId id="311" r:id="rId12"/>
    <p:sldId id="310" r:id="rId13"/>
    <p:sldId id="312" r:id="rId14"/>
    <p:sldId id="313" r:id="rId15"/>
    <p:sldId id="314" r:id="rId16"/>
    <p:sldId id="315" r:id="rId17"/>
    <p:sldId id="300" r:id="rId18"/>
    <p:sldId id="301" r:id="rId19"/>
    <p:sldId id="316" r:id="rId20"/>
    <p:sldId id="302" r:id="rId21"/>
    <p:sldId id="271" r:id="rId22"/>
    <p:sldId id="286" r:id="rId23"/>
    <p:sldId id="279" r:id="rId24"/>
    <p:sldId id="290" r:id="rId25"/>
    <p:sldId id="307" r:id="rId26"/>
    <p:sldId id="305" r:id="rId27"/>
    <p:sldId id="306" r:id="rId28"/>
    <p:sldId id="318" r:id="rId29"/>
    <p:sldId id="303" r:id="rId30"/>
    <p:sldId id="308" r:id="rId31"/>
    <p:sldId id="304" r:id="rId32"/>
    <p:sldId id="297" r:id="rId33"/>
    <p:sldId id="292" r:id="rId34"/>
    <p:sldId id="294" r:id="rId35"/>
    <p:sldId id="298" r:id="rId36"/>
    <p:sldId id="317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4E81096-55B5-4C4E-9E5D-3C955475EE63}" type="datetime1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317BD38-00B6-435D-9C4F-8FBD8D23C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48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2D9DA-96B2-40CC-9771-7EAADBC778E4}" type="datetime1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5821E-C25C-4C09-87AB-BDA068005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8352B-AE40-4616-B5DE-DAC1B35ED551}" type="datetime1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B2036-8C8E-4D28-AF18-42EC7C1B3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7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AA66A-7946-42A8-9B71-9500CE83B5DB}" type="datetime1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BC2D7-BB5E-47B1-B0B0-B6AA0F146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5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C25CE-1FC7-4296-BF13-33CC1EBFB24F}" type="datetime1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2971-37F2-49B1-9BD7-037E77D37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2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FFB46-23D8-4604-85A2-1969728200AD}" type="datetime1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B11C4-1557-4378-A36D-AA818B8F4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67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69B3C-5F74-44FA-8BDE-FDAA4A5D3A19}" type="datetime1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B2C96-1088-4FB1-8FDD-B7F1C52A9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3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6F45D-C33D-43AC-AED4-40E3A15BB864}" type="datetime1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0E8AB-F6FF-4A59-A3B0-3A085A089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4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B593B-28EC-4962-93AE-1CBF075CEFA6}" type="datetime1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F173B-2BD2-44C5-B760-C291D4A6B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6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10EEB-FFB8-42B0-88B8-4636E06B441D}" type="datetime1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64A80-448F-4D34-B368-A3F9B0CB2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922A1-F186-4148-B359-CF6C55832F25}" type="datetime1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6B369-73F1-4E37-A494-070B9DB06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8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A4463-D0FE-4E2B-B271-74DBD32DEBB2}" type="datetime1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688DA-2551-4A8F-B132-B7E0229EA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4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DCF89CA-8410-4544-82B7-D9B6A3A212E8}" type="datetime1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C5A37E03-C38D-438E-ACEF-36409367C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4007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i="0" u="none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crp.episd.org/plan?action=create&amp;cluster=agr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arivera@episd.org/" TargetMode="External"/><Relationship Id="rId7" Type="http://schemas.openxmlformats.org/officeDocument/2006/relationships/hyperlink" Target="http://cyphilli@episd.org/" TargetMode="External"/><Relationship Id="rId2" Type="http://schemas.openxmlformats.org/officeDocument/2006/relationships/hyperlink" Target="http://cpeckgol@episd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anaya1@episd.org/" TargetMode="External"/><Relationship Id="rId5" Type="http://schemas.openxmlformats.org/officeDocument/2006/relationships/hyperlink" Target="mailto:rhernan6@episd.org" TargetMode="External"/><Relationship Id="rId4" Type="http://schemas.openxmlformats.org/officeDocument/2006/relationships/hyperlink" Target="http://eespinos@episd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hyperlink" Target="https://elpaso.episd.org/" TargetMode="Externa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8686800" cy="3200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 smtClean="0">
                <a:solidFill>
                  <a:schemeClr val="tx1"/>
                </a:solidFill>
              </a:rPr>
              <a:t>High School </a:t>
            </a:r>
            <a:br>
              <a:rPr lang="en-US" sz="6600" dirty="0" smtClean="0">
                <a:solidFill>
                  <a:schemeClr val="tx1"/>
                </a:solidFill>
              </a:rPr>
            </a:br>
            <a:r>
              <a:rPr lang="en-US" sz="6600" dirty="0" smtClean="0">
                <a:solidFill>
                  <a:schemeClr val="tx1"/>
                </a:solidFill>
              </a:rPr>
              <a:t>&amp; </a:t>
            </a:r>
            <a:br>
              <a:rPr lang="en-US" sz="6600" dirty="0" smtClean="0">
                <a:solidFill>
                  <a:schemeClr val="tx1"/>
                </a:solidFill>
              </a:rPr>
            </a:br>
            <a:r>
              <a:rPr lang="en-US" sz="6600" dirty="0" smtClean="0">
                <a:solidFill>
                  <a:schemeClr val="tx1"/>
                </a:solidFill>
              </a:rPr>
              <a:t>What to Know Now</a:t>
            </a:r>
            <a:endParaRPr lang="en-US" sz="6600" dirty="0" smtClean="0"/>
          </a:p>
        </p:txBody>
      </p:sp>
      <p:pic>
        <p:nvPicPr>
          <p:cNvPr id="3075" name="Picture 2" descr="C:\Documents and Settings\mmon\My Documents\My Pictures\ephs clou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10100"/>
            <a:ext cx="3429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MC90000094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127000"/>
            <a:ext cx="274320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MC90000094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27000"/>
            <a:ext cx="27432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332" y="237467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Foundation Plan</a:t>
            </a:r>
            <a:br>
              <a:rPr lang="en-US" dirty="0" smtClean="0"/>
            </a:br>
            <a:r>
              <a:rPr lang="en-US" dirty="0" smtClean="0"/>
              <a:t>Distinguished Achievement </a:t>
            </a:r>
            <a:br>
              <a:rPr lang="en-US" dirty="0" smtClean="0"/>
            </a:br>
            <a:r>
              <a:rPr lang="en-US" sz="3100" dirty="0" smtClean="0"/>
              <a:t>26 credits 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524000"/>
            <a:ext cx="8229600" cy="4038600"/>
          </a:xfrm>
        </p:spPr>
        <p:txBody>
          <a:bodyPr/>
          <a:lstStyle/>
          <a:p>
            <a:pPr>
              <a:defRPr/>
            </a:pPr>
            <a:r>
              <a:rPr lang="en-US" sz="2200" dirty="0" smtClean="0">
                <a:latin typeface="+mj-lt"/>
              </a:rPr>
              <a:t>English 				4   credits</a:t>
            </a:r>
          </a:p>
          <a:p>
            <a:pPr>
              <a:defRPr/>
            </a:pPr>
            <a:r>
              <a:rPr lang="en-US" sz="2200" dirty="0" smtClean="0">
                <a:latin typeface="+mj-lt"/>
              </a:rPr>
              <a:t>Math 				4   credits</a:t>
            </a:r>
          </a:p>
          <a:p>
            <a:pPr>
              <a:defRPr/>
            </a:pPr>
            <a:r>
              <a:rPr lang="en-US" sz="2200" dirty="0" smtClean="0">
                <a:latin typeface="+mj-lt"/>
              </a:rPr>
              <a:t>Science 				4   credits</a:t>
            </a:r>
          </a:p>
          <a:p>
            <a:pPr>
              <a:defRPr/>
            </a:pPr>
            <a:r>
              <a:rPr lang="en-US" sz="2200" dirty="0" smtClean="0">
                <a:latin typeface="+mj-lt"/>
              </a:rPr>
              <a:t>Social Studies 			3   credits</a:t>
            </a:r>
          </a:p>
          <a:p>
            <a:pPr>
              <a:defRPr/>
            </a:pPr>
            <a:r>
              <a:rPr lang="en-US" sz="2200" dirty="0" smtClean="0">
                <a:latin typeface="+mj-lt"/>
              </a:rPr>
              <a:t>Foreign Language (LOTE) 	2   credits</a:t>
            </a:r>
          </a:p>
          <a:p>
            <a:pPr>
              <a:defRPr/>
            </a:pPr>
            <a:r>
              <a:rPr lang="en-US" sz="2200" dirty="0" smtClean="0">
                <a:latin typeface="+mj-lt"/>
              </a:rPr>
              <a:t>Physical Education 		1   credit</a:t>
            </a:r>
          </a:p>
          <a:p>
            <a:pPr>
              <a:defRPr/>
            </a:pPr>
            <a:r>
              <a:rPr lang="en-US" sz="2200" dirty="0" smtClean="0">
                <a:latin typeface="+mj-lt"/>
              </a:rPr>
              <a:t>Fine Arts				1   credit</a:t>
            </a:r>
          </a:p>
          <a:p>
            <a:pPr>
              <a:defRPr/>
            </a:pPr>
            <a:r>
              <a:rPr lang="en-US" sz="2200" dirty="0" smtClean="0">
                <a:latin typeface="+mj-lt"/>
              </a:rPr>
              <a:t>Speech (</a:t>
            </a:r>
            <a:r>
              <a:rPr lang="en-US" sz="2200" dirty="0" err="1" smtClean="0">
                <a:latin typeface="+mj-lt"/>
              </a:rPr>
              <a:t>Comm</a:t>
            </a:r>
            <a:r>
              <a:rPr lang="en-US" sz="2200" dirty="0" smtClean="0">
                <a:latin typeface="+mj-lt"/>
              </a:rPr>
              <a:t> Apps)		.5  credit(?)		</a:t>
            </a:r>
          </a:p>
          <a:p>
            <a:pPr>
              <a:defRPr/>
            </a:pPr>
            <a:r>
              <a:rPr lang="en-US" sz="2200" u="sng" dirty="0" smtClean="0">
                <a:latin typeface="+mj-lt"/>
              </a:rPr>
              <a:t>Endorsement </a:t>
            </a:r>
            <a:r>
              <a:rPr lang="en-US" sz="2200" dirty="0" smtClean="0">
                <a:latin typeface="+mj-lt"/>
              </a:rPr>
              <a:t>and Electives 	4.5+ credits</a:t>
            </a:r>
          </a:p>
          <a:p>
            <a:pPr marL="136525" indent="0" algn="ctr"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rgbClr val="FFC000"/>
                </a:solidFill>
                <a:latin typeface="+mj-lt"/>
              </a:rPr>
              <a:t>Current Local Requirements</a:t>
            </a:r>
          </a:p>
          <a:p>
            <a:pPr>
              <a:defRPr/>
            </a:pPr>
            <a:r>
              <a:rPr lang="en-US" sz="2200" dirty="0" smtClean="0">
                <a:latin typeface="+mj-lt"/>
              </a:rPr>
              <a:t>Technology			1 credit</a:t>
            </a:r>
          </a:p>
          <a:p>
            <a:pPr>
              <a:defRPr/>
            </a:pPr>
            <a:r>
              <a:rPr lang="en-US" sz="2200" dirty="0" smtClean="0">
                <a:latin typeface="+mj-lt"/>
              </a:rPr>
              <a:t>Health				.5 credit</a:t>
            </a:r>
          </a:p>
          <a:p>
            <a:pPr>
              <a:defRPr/>
            </a:pPr>
            <a:r>
              <a:rPr lang="en-US" sz="2200" dirty="0" smtClean="0">
                <a:latin typeface="+mj-lt"/>
              </a:rPr>
              <a:t>4th </a:t>
            </a:r>
            <a:r>
              <a:rPr lang="en-US" sz="2200" dirty="0" err="1" smtClean="0">
                <a:latin typeface="+mj-lt"/>
              </a:rPr>
              <a:t>yr</a:t>
            </a:r>
            <a:r>
              <a:rPr lang="en-US" sz="2200" dirty="0" smtClean="0">
                <a:latin typeface="+mj-lt"/>
              </a:rPr>
              <a:t> social studies</a:t>
            </a:r>
            <a:endParaRPr lang="en-US" sz="2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Endorsements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STEM </a:t>
            </a:r>
            <a:r>
              <a:rPr lang="en-US" sz="1800" dirty="0" smtClean="0">
                <a:latin typeface="+mj-lt"/>
              </a:rPr>
              <a:t>(Science, Technology, Engineering, Math)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Business and Industry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Public Services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Arts and Humanities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Multidisciplinary Studies</a:t>
            </a:r>
          </a:p>
          <a:p>
            <a:pPr>
              <a:defRPr/>
            </a:pPr>
            <a:endParaRPr lang="en-US" dirty="0">
              <a:latin typeface="+mj-lt"/>
            </a:endParaRPr>
          </a:p>
          <a:p>
            <a:pPr>
              <a:defRPr/>
            </a:pPr>
            <a:r>
              <a:rPr lang="en-US" sz="2400" i="1" u="sng" dirty="0" smtClean="0">
                <a:latin typeface="+mj-lt"/>
              </a:rPr>
              <a:t>HB 5 “A </a:t>
            </a:r>
            <a:r>
              <a:rPr lang="en-US" sz="2400" i="1" u="sng" dirty="0">
                <a:latin typeface="+mj-lt"/>
              </a:rPr>
              <a:t>student shall specify in writing an endorsement the student intends to earn upon entering Grade </a:t>
            </a:r>
            <a:r>
              <a:rPr lang="en-US" sz="2400" i="1" u="sng" dirty="0" smtClean="0">
                <a:latin typeface="+mj-lt"/>
              </a:rPr>
              <a:t>9”</a:t>
            </a:r>
            <a:endParaRPr lang="en-US" sz="2400" i="1" dirty="0">
              <a:latin typeface="+mj-lt"/>
            </a:endParaRPr>
          </a:p>
          <a:p>
            <a:pPr>
              <a:defRPr/>
            </a:pP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  <a:latin typeface="+mj-lt"/>
              </a:rPr>
              <a:t>Four Elective Credits  (?)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Science		Technology 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Engineering</a:t>
            </a:r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	Math</a:t>
            </a:r>
          </a:p>
          <a:p>
            <a:pPr lvl="1">
              <a:defRPr/>
            </a:pPr>
            <a:endParaRPr lang="en-US" dirty="0">
              <a:latin typeface="+mj-lt"/>
            </a:endParaRPr>
          </a:p>
          <a:p>
            <a:pPr marL="585788" lvl="1" indent="0"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rgbClr val="FFC000"/>
                </a:solidFill>
                <a:latin typeface="+mj-lt"/>
              </a:rPr>
              <a:t>Examples</a:t>
            </a:r>
          </a:p>
          <a:p>
            <a:pPr marL="585788" lvl="1" indent="0">
              <a:buFont typeface="Wingdings 2" pitchFamily="18" charset="2"/>
              <a:buNone/>
              <a:defRPr/>
            </a:pPr>
            <a:r>
              <a:rPr lang="en-US" dirty="0" smtClean="0">
                <a:latin typeface="+mj-lt"/>
              </a:rPr>
              <a:t>Math:	beyond Algebra II</a:t>
            </a:r>
          </a:p>
          <a:p>
            <a:pPr marL="585788" lvl="1" indent="0">
              <a:buFont typeface="Wingdings 2" pitchFamily="18" charset="2"/>
              <a:buNone/>
              <a:defRPr/>
            </a:pPr>
            <a:r>
              <a:rPr lang="en-US" dirty="0" smtClean="0">
                <a:latin typeface="+mj-lt"/>
              </a:rPr>
              <a:t>Science: beyond Biology, Chemistry, Physics  	</a:t>
            </a:r>
            <a:r>
              <a:rPr lang="en-US" sz="1400" dirty="0" smtClean="0">
                <a:latin typeface="+mj-lt"/>
              </a:rPr>
              <a:t>including 2 AP</a:t>
            </a:r>
          </a:p>
          <a:p>
            <a:pPr marL="585788" lvl="1" indent="0">
              <a:buFont typeface="Wingdings 2" pitchFamily="18" charset="2"/>
              <a:buNone/>
              <a:defRPr/>
            </a:pPr>
            <a:r>
              <a:rPr lang="en-US" dirty="0" smtClean="0">
                <a:latin typeface="+mj-lt"/>
              </a:rPr>
              <a:t>Computer Science</a:t>
            </a:r>
          </a:p>
          <a:p>
            <a:pPr marL="585788" lvl="1" indent="0">
              <a:buFont typeface="Wingdings 2" pitchFamily="18" charset="2"/>
              <a:buNone/>
              <a:defRPr/>
            </a:pPr>
            <a:r>
              <a:rPr lang="en-US" dirty="0" smtClean="0">
                <a:latin typeface="+mj-lt"/>
              </a:rPr>
              <a:t>Technology CTE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Business and Industry:</a:t>
            </a:r>
            <a:br>
              <a:rPr lang="en-US" dirty="0" smtClean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  <a:latin typeface="+mj-lt"/>
              </a:rPr>
              <a:t>Four Elective/CTE Credits(?):</a:t>
            </a:r>
          </a:p>
          <a:p>
            <a:pPr lvl="1">
              <a:defRPr/>
            </a:pPr>
            <a:r>
              <a:rPr lang="en-US" sz="1800" dirty="0" smtClean="0">
                <a:latin typeface="+mj-lt"/>
              </a:rPr>
              <a:t>Agriculture, Food, Natural Resources</a:t>
            </a:r>
          </a:p>
          <a:p>
            <a:pPr lvl="1">
              <a:defRPr/>
            </a:pPr>
            <a:r>
              <a:rPr lang="en-US" sz="1800" dirty="0" smtClean="0">
                <a:latin typeface="+mj-lt"/>
              </a:rPr>
              <a:t>Architecture and Construction</a:t>
            </a:r>
          </a:p>
          <a:p>
            <a:pPr lvl="1">
              <a:defRPr/>
            </a:pPr>
            <a:r>
              <a:rPr lang="en-US" sz="1800" dirty="0" smtClean="0">
                <a:latin typeface="+mj-lt"/>
              </a:rPr>
              <a:t>Arts, A/V Technology &amp; Communications</a:t>
            </a:r>
          </a:p>
          <a:p>
            <a:pPr lvl="1">
              <a:defRPr/>
            </a:pPr>
            <a:r>
              <a:rPr lang="en-US" sz="1800" dirty="0" smtClean="0">
                <a:latin typeface="+mj-lt"/>
              </a:rPr>
              <a:t>Business Management &amp; Administration</a:t>
            </a:r>
          </a:p>
          <a:p>
            <a:pPr lvl="1">
              <a:defRPr/>
            </a:pPr>
            <a:r>
              <a:rPr lang="en-US" sz="1800" dirty="0" smtClean="0">
                <a:latin typeface="+mj-lt"/>
              </a:rPr>
              <a:t>Finance</a:t>
            </a:r>
          </a:p>
          <a:p>
            <a:pPr lvl="1">
              <a:defRPr/>
            </a:pPr>
            <a:r>
              <a:rPr lang="en-US" sz="1800" dirty="0" smtClean="0">
                <a:latin typeface="+mj-lt"/>
              </a:rPr>
              <a:t>Hospitality and Tourism</a:t>
            </a:r>
          </a:p>
          <a:p>
            <a:pPr lvl="1">
              <a:defRPr/>
            </a:pPr>
            <a:r>
              <a:rPr lang="en-US" sz="1800" dirty="0" smtClean="0">
                <a:latin typeface="+mj-lt"/>
              </a:rPr>
              <a:t>Information Technology</a:t>
            </a:r>
          </a:p>
          <a:p>
            <a:pPr lvl="1">
              <a:defRPr/>
            </a:pPr>
            <a:r>
              <a:rPr lang="en-US" sz="1800" dirty="0" smtClean="0">
                <a:latin typeface="+mj-lt"/>
              </a:rPr>
              <a:t>Manufacturing</a:t>
            </a:r>
          </a:p>
          <a:p>
            <a:pPr lvl="1">
              <a:defRPr/>
            </a:pPr>
            <a:r>
              <a:rPr lang="en-US" sz="1800" dirty="0" smtClean="0">
                <a:latin typeface="+mj-lt"/>
              </a:rPr>
              <a:t>Marketing</a:t>
            </a:r>
          </a:p>
          <a:p>
            <a:pPr lvl="1">
              <a:defRPr/>
            </a:pPr>
            <a:r>
              <a:rPr lang="en-US" sz="1800" dirty="0" smtClean="0">
                <a:latin typeface="+mj-lt"/>
              </a:rPr>
              <a:t>Transportation, Distribution &amp; Logistics</a:t>
            </a:r>
            <a:endParaRPr lang="en-US" sz="1800" dirty="0">
              <a:latin typeface="+mj-lt"/>
            </a:endParaRPr>
          </a:p>
          <a:p>
            <a:pPr marL="136525" indent="0" algn="ctr">
              <a:buFont typeface="Wingdings 2" pitchFamily="18" charset="2"/>
              <a:buNone/>
              <a:defRPr/>
            </a:pPr>
            <a:r>
              <a:rPr lang="en-US" dirty="0" smtClean="0"/>
              <a:t>OR</a:t>
            </a:r>
          </a:p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  <a:latin typeface="+mj-lt"/>
              </a:rPr>
              <a:t>Four English Elective Credits</a:t>
            </a:r>
            <a:endParaRPr lang="en-US" dirty="0">
              <a:solidFill>
                <a:srgbClr val="FFC000"/>
              </a:solidFill>
              <a:latin typeface="+mj-lt"/>
            </a:endParaRPr>
          </a:p>
          <a:p>
            <a:pPr lvl="1">
              <a:defRPr/>
            </a:pPr>
            <a:r>
              <a:rPr lang="en-US" sz="1800" dirty="0" smtClean="0">
                <a:latin typeface="+mj-lt"/>
              </a:rPr>
              <a:t>Newspaper</a:t>
            </a:r>
          </a:p>
          <a:p>
            <a:pPr lvl="1">
              <a:defRPr/>
            </a:pPr>
            <a:r>
              <a:rPr lang="en-US" sz="1800" dirty="0" smtClean="0">
                <a:latin typeface="+mj-lt"/>
              </a:rPr>
              <a:t>Public Speaking</a:t>
            </a:r>
          </a:p>
          <a:p>
            <a:pPr lvl="1">
              <a:defRPr/>
            </a:pPr>
            <a:r>
              <a:rPr lang="en-US" sz="1800" dirty="0" smtClean="0">
                <a:latin typeface="+mj-lt"/>
              </a:rPr>
              <a:t>Advanced Broadcast Journalism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Public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  <a:latin typeface="+mj-lt"/>
              </a:rPr>
              <a:t>Four electives (?)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Education and Training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Government and Public Administration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Health Science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Human Services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Law, Public Safety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Corrections and Securities</a:t>
            </a:r>
          </a:p>
          <a:p>
            <a:pPr marL="585788" lvl="1" indent="0" algn="ctr">
              <a:buFont typeface="Wingdings 2" pitchFamily="18" charset="2"/>
              <a:buNone/>
              <a:defRPr/>
            </a:pPr>
            <a:r>
              <a:rPr lang="en-US" dirty="0" smtClean="0">
                <a:latin typeface="+mj-lt"/>
              </a:rPr>
              <a:t>Or </a:t>
            </a:r>
          </a:p>
          <a:p>
            <a:pPr lvl="1">
              <a:defRPr/>
            </a:pPr>
            <a:r>
              <a:rPr lang="en-US" dirty="0" smtClean="0">
                <a:solidFill>
                  <a:srgbClr val="FFC000"/>
                </a:solidFill>
                <a:latin typeface="+mj-lt"/>
              </a:rPr>
              <a:t>Four credits JROTC</a:t>
            </a:r>
            <a:endParaRPr lang="en-US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Arts and Humanities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  <a:latin typeface="+mj-lt"/>
              </a:rPr>
              <a:t>Sequence of four credits in one of the following areas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Art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AP Social Studies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Dance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Music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Languages (Spanish, French, German)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Theatre</a:t>
            </a:r>
          </a:p>
          <a:p>
            <a:pPr marL="585788" lvl="1" indent="0">
              <a:buFont typeface="Wingdings 2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Multidisciplinary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  <a:latin typeface="+mj-lt"/>
              </a:rPr>
              <a:t>Can mix endorsements</a:t>
            </a:r>
          </a:p>
          <a:p>
            <a:pPr>
              <a:defRPr/>
            </a:pPr>
            <a:endParaRPr lang="en-US" dirty="0">
              <a:latin typeface="+mj-lt"/>
            </a:endParaRPr>
          </a:p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  <a:latin typeface="+mj-lt"/>
              </a:rPr>
              <a:t>Examples</a:t>
            </a:r>
          </a:p>
          <a:p>
            <a:pPr marL="136525" indent="0">
              <a:buFont typeface="Wingdings 2" pitchFamily="18" charset="2"/>
              <a:buNone/>
              <a:defRPr/>
            </a:pPr>
            <a:endParaRPr lang="en-US" dirty="0" smtClean="0">
              <a:latin typeface="+mj-lt"/>
            </a:endParaRPr>
          </a:p>
          <a:p>
            <a:pPr lvl="1">
              <a:defRPr/>
            </a:pPr>
            <a:r>
              <a:rPr lang="en-US" dirty="0" smtClean="0">
                <a:latin typeface="+mj-lt"/>
              </a:rPr>
              <a:t>Four by four (4 years math, science, social studies, math) or</a:t>
            </a:r>
          </a:p>
          <a:p>
            <a:pPr marL="585788" lvl="1" indent="0">
              <a:buFont typeface="Wingdings 2" pitchFamily="18" charset="2"/>
              <a:buNone/>
              <a:defRPr/>
            </a:pPr>
            <a:endParaRPr lang="en-US" dirty="0" smtClean="0">
              <a:latin typeface="+mj-lt"/>
            </a:endParaRPr>
          </a:p>
          <a:p>
            <a:pPr lvl="1">
              <a:defRPr/>
            </a:pPr>
            <a:r>
              <a:rPr lang="en-US" dirty="0" smtClean="0">
                <a:latin typeface="+mj-lt"/>
              </a:rPr>
              <a:t>Advanced course in Endorsements or</a:t>
            </a:r>
          </a:p>
          <a:p>
            <a:pPr lvl="1">
              <a:defRPr/>
            </a:pPr>
            <a:endParaRPr lang="en-US" dirty="0">
              <a:latin typeface="+mj-lt"/>
            </a:endParaRPr>
          </a:p>
          <a:p>
            <a:pPr lvl="1">
              <a:defRPr/>
            </a:pPr>
            <a:r>
              <a:rPr lang="en-US" dirty="0" smtClean="0">
                <a:latin typeface="+mj-lt"/>
              </a:rPr>
              <a:t>Four AP courses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5541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CCTE &amp; CTE</a:t>
            </a:r>
            <a:br>
              <a:rPr lang="en-US" dirty="0" smtClean="0"/>
            </a:br>
            <a:r>
              <a:rPr lang="en-US" dirty="0" smtClean="0"/>
              <a:t>Career and Technology Education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0863"/>
            <a:ext cx="8458200" cy="4708525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CTE Courses are offered for El Paso High students at EPHS and CCTE</a:t>
            </a:r>
            <a:endParaRPr lang="en-US" dirty="0" smtClean="0">
              <a:latin typeface="+mj-lt"/>
            </a:endParaRPr>
          </a:p>
          <a:p>
            <a:pPr>
              <a:defRPr/>
            </a:pPr>
            <a:endParaRPr lang="en-US" dirty="0" smtClean="0">
              <a:latin typeface="+mj-lt"/>
            </a:endParaRPr>
          </a:p>
          <a:p>
            <a:pPr>
              <a:defRPr/>
            </a:pPr>
            <a:r>
              <a:rPr lang="en-US" u="sng" dirty="0" smtClean="0">
                <a:latin typeface="+mj-lt"/>
              </a:rPr>
              <a:t>El Paso High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STEM/Computer Science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Business/Finance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Health/Nutrition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Law Enforcement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Information Technology/Web Design</a:t>
            </a:r>
          </a:p>
          <a:p>
            <a:pPr lvl="1">
              <a:defRPr/>
            </a:pPr>
            <a:r>
              <a:rPr lang="en-US" dirty="0">
                <a:latin typeface="+mj-lt"/>
              </a:rPr>
              <a:t>O</a:t>
            </a:r>
            <a:r>
              <a:rPr lang="en-US" dirty="0" smtClean="0">
                <a:latin typeface="+mj-lt"/>
              </a:rPr>
              <a:t>ne new for 2014-15 </a:t>
            </a:r>
          </a:p>
          <a:p>
            <a:pPr marL="136525" indent="0">
              <a:buFont typeface="Wingdings 2" pitchFamily="18" charset="2"/>
              <a:buNone/>
              <a:defRPr/>
            </a:pPr>
            <a:endParaRPr lang="en-US" dirty="0" smtClean="0"/>
          </a:p>
          <a:p>
            <a:pPr lvl="1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9144000" y="4508500"/>
            <a:ext cx="2286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itchFamily="34" charset="0"/>
                <a:hlinkClick r:id="rId2"/>
              </a:rPr>
              <a:t>Agriculture, Food &amp; Natural Resources</a:t>
            </a:r>
            <a:endParaRPr lang="en-US" altLang="en-US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Students Junior &amp; Senior year can attend two or four periods at </a:t>
            </a:r>
            <a:r>
              <a:rPr lang="en-US" u="sng" dirty="0" smtClean="0">
                <a:solidFill>
                  <a:schemeClr val="accent1"/>
                </a:solidFill>
              </a:rPr>
              <a:t>CCTE</a:t>
            </a:r>
            <a:r>
              <a:rPr lang="en-US" dirty="0" smtClean="0">
                <a:solidFill>
                  <a:schemeClr val="accent1"/>
                </a:solidFill>
              </a:rPr>
              <a:t> for following fields:</a:t>
            </a:r>
            <a:br>
              <a:rPr lang="en-US" dirty="0" smtClean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64715"/>
            <a:ext cx="8915400" cy="4708525"/>
          </a:xfrm>
          <a:extLst/>
        </p:spPr>
        <p:txBody>
          <a:bodyPr numCol="2"/>
          <a:lstStyle/>
          <a:p>
            <a:pPr lvl="1">
              <a:defRPr/>
            </a:pPr>
            <a:r>
              <a:rPr lang="en-US" dirty="0" smtClean="0">
                <a:latin typeface="+mj-lt"/>
              </a:rPr>
              <a:t>Agriculture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Education &amp; Training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Hospitality and Tourism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Law &amp; Public Safety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Transportation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Architecture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Finance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Human Services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Manufacturing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Arts/Communications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Government &amp; Public Admin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Information Technology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Business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Health Science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STEM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Performance Acknowledgments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>
              <a:defRPr/>
            </a:pPr>
            <a:r>
              <a:rPr lang="en-US" altLang="en-US" sz="2400" u="sng" dirty="0" smtClean="0">
                <a:solidFill>
                  <a:srgbClr val="FFC000"/>
                </a:solidFill>
                <a:latin typeface="+mj-lt"/>
              </a:rPr>
              <a:t>Dual Credit  </a:t>
            </a:r>
            <a:r>
              <a:rPr lang="en-US" altLang="en-US" sz="2400" dirty="0" smtClean="0">
                <a:latin typeface="+mj-lt"/>
              </a:rPr>
              <a:t>(12 credits with 3.0 GPA)</a:t>
            </a:r>
          </a:p>
          <a:p>
            <a:pPr>
              <a:defRPr/>
            </a:pPr>
            <a:r>
              <a:rPr lang="en-US" altLang="en-US" sz="2400" u="sng" dirty="0" smtClean="0">
                <a:solidFill>
                  <a:srgbClr val="FFC000"/>
                </a:solidFill>
                <a:latin typeface="+mj-lt"/>
              </a:rPr>
              <a:t>Bilingualism and </a:t>
            </a:r>
            <a:r>
              <a:rPr lang="en-US" altLang="en-US" sz="2400" u="sng" dirty="0" err="1" smtClean="0">
                <a:solidFill>
                  <a:srgbClr val="FFC000"/>
                </a:solidFill>
                <a:latin typeface="+mj-lt"/>
              </a:rPr>
              <a:t>Biliteracy</a:t>
            </a:r>
            <a:r>
              <a:rPr lang="en-US" altLang="en-US" sz="2400" dirty="0" smtClean="0">
                <a:solidFill>
                  <a:srgbClr val="FFC000"/>
                </a:solidFill>
                <a:latin typeface="+mj-lt"/>
              </a:rPr>
              <a:t> </a:t>
            </a:r>
            <a:endParaRPr lang="en-US" altLang="en-US" sz="2400" dirty="0">
              <a:latin typeface="+mj-lt"/>
            </a:endParaRPr>
          </a:p>
          <a:p>
            <a:pPr lvl="1">
              <a:defRPr/>
            </a:pPr>
            <a:r>
              <a:rPr lang="en-US" altLang="en-US" sz="2000" dirty="0" smtClean="0">
                <a:latin typeface="+mj-lt"/>
              </a:rPr>
              <a:t>Meet exit criteria ESL or</a:t>
            </a:r>
            <a:endParaRPr lang="en-US" altLang="en-US" sz="2000" dirty="0">
              <a:latin typeface="+mj-lt"/>
            </a:endParaRPr>
          </a:p>
          <a:p>
            <a:pPr lvl="1">
              <a:defRPr/>
            </a:pPr>
            <a:r>
              <a:rPr lang="en-US" altLang="en-US" sz="2000" dirty="0" smtClean="0">
                <a:latin typeface="+mj-lt"/>
              </a:rPr>
              <a:t>AP Language score of 3 or higher</a:t>
            </a:r>
          </a:p>
          <a:p>
            <a:pPr lvl="1">
              <a:defRPr/>
            </a:pPr>
            <a:r>
              <a:rPr lang="en-US" altLang="en-US" sz="2000" dirty="0" smtClean="0">
                <a:latin typeface="+mj-lt"/>
              </a:rPr>
              <a:t>3 </a:t>
            </a:r>
            <a:r>
              <a:rPr lang="en-US" altLang="en-US" sz="2000" dirty="0" err="1" smtClean="0">
                <a:latin typeface="+mj-lt"/>
              </a:rPr>
              <a:t>yrs</a:t>
            </a:r>
            <a:r>
              <a:rPr lang="en-US" altLang="en-US" sz="2000" dirty="0" smtClean="0">
                <a:latin typeface="+mj-lt"/>
              </a:rPr>
              <a:t> Language with 80% GPA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FFC000"/>
                </a:solidFill>
                <a:latin typeface="+mj-lt"/>
              </a:rPr>
              <a:t>AP exam scores </a:t>
            </a:r>
            <a:r>
              <a:rPr lang="en-US" altLang="en-US" sz="2400" dirty="0" smtClean="0">
                <a:latin typeface="+mj-lt"/>
              </a:rPr>
              <a:t>(scores of 4 or 5)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FFC000"/>
                </a:solidFill>
                <a:latin typeface="+mj-lt"/>
              </a:rPr>
              <a:t>PSAT </a:t>
            </a:r>
            <a:r>
              <a:rPr lang="en-US" altLang="en-US" sz="2400" dirty="0" smtClean="0">
                <a:latin typeface="+mj-lt"/>
              </a:rPr>
              <a:t>(10</a:t>
            </a:r>
            <a:r>
              <a:rPr lang="en-US" altLang="en-US" sz="2400" baseline="30000" dirty="0" smtClean="0">
                <a:latin typeface="+mj-lt"/>
              </a:rPr>
              <a:t>th</a:t>
            </a:r>
            <a:r>
              <a:rPr lang="en-US" altLang="en-US" sz="2400" dirty="0" smtClean="0">
                <a:latin typeface="+mj-lt"/>
              </a:rPr>
              <a:t> and 11</a:t>
            </a:r>
            <a:r>
              <a:rPr lang="en-US" altLang="en-US" sz="2400" baseline="30000" dirty="0" smtClean="0">
                <a:latin typeface="+mj-lt"/>
              </a:rPr>
              <a:t>th</a:t>
            </a:r>
            <a:r>
              <a:rPr lang="en-US" altLang="en-US" sz="2400" dirty="0" smtClean="0">
                <a:latin typeface="+mj-lt"/>
              </a:rPr>
              <a:t>) National Merit Commended   		National Hispanic Recognition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FFC000"/>
                </a:solidFill>
                <a:latin typeface="+mj-lt"/>
              </a:rPr>
              <a:t>ACT-Plan</a:t>
            </a:r>
            <a:r>
              <a:rPr lang="en-US" altLang="en-US" sz="2400" dirty="0" smtClean="0">
                <a:latin typeface="+mj-lt"/>
              </a:rPr>
              <a:t> (10</a:t>
            </a:r>
            <a:r>
              <a:rPr lang="en-US" altLang="en-US" sz="2400" baseline="30000" dirty="0" smtClean="0">
                <a:latin typeface="+mj-lt"/>
              </a:rPr>
              <a:t>th</a:t>
            </a:r>
            <a:r>
              <a:rPr lang="en-US" altLang="en-US" sz="2400" dirty="0" smtClean="0">
                <a:latin typeface="+mj-lt"/>
              </a:rPr>
              <a:t>) College Readiness Benchmark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FFC000"/>
                </a:solidFill>
                <a:latin typeface="+mj-lt"/>
              </a:rPr>
              <a:t>SAT: </a:t>
            </a:r>
            <a:r>
              <a:rPr lang="en-US" altLang="en-US" sz="2400" dirty="0" smtClean="0">
                <a:latin typeface="+mj-lt"/>
              </a:rPr>
              <a:t>1250  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FFC000"/>
                </a:solidFill>
                <a:latin typeface="+mj-lt"/>
              </a:rPr>
              <a:t>ACT: </a:t>
            </a:r>
            <a:r>
              <a:rPr lang="en-US" altLang="en-US" sz="2400" dirty="0" smtClean="0">
                <a:latin typeface="+mj-lt"/>
              </a:rPr>
              <a:t>28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FFC000"/>
                </a:solidFill>
                <a:latin typeface="+mj-lt"/>
              </a:rPr>
              <a:t>Nationally Recognized Business or Industry </a:t>
            </a:r>
            <a:r>
              <a:rPr lang="en-US" altLang="en-US" sz="2400" dirty="0" smtClean="0">
                <a:latin typeface="+mj-lt"/>
              </a:rPr>
              <a:t>certification or license</a:t>
            </a:r>
          </a:p>
          <a:p>
            <a:pPr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716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Plan for Tonight</a:t>
            </a: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27000" y="685800"/>
            <a:ext cx="8991600" cy="47085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High </a:t>
            </a:r>
            <a:r>
              <a:rPr lang="en-US" altLang="en-US" dirty="0">
                <a:latin typeface="+mj-lt"/>
              </a:rPr>
              <a:t>S</a:t>
            </a:r>
            <a:r>
              <a:rPr lang="en-US" altLang="en-US" dirty="0" smtClean="0">
                <a:latin typeface="+mj-lt"/>
              </a:rPr>
              <a:t>chool Basics</a:t>
            </a:r>
          </a:p>
          <a:p>
            <a:pPr lvl="2" eaLnBrk="1" hangingPunct="1">
              <a:defRPr/>
            </a:pPr>
            <a:r>
              <a:rPr lang="en-US" altLang="en-US" dirty="0" smtClean="0">
                <a:solidFill>
                  <a:srgbClr val="FFC000"/>
                </a:solidFill>
                <a:latin typeface="+mj-lt"/>
              </a:rPr>
              <a:t>Credits, GPA, Class rank</a:t>
            </a:r>
          </a:p>
          <a:p>
            <a:pPr lvl="2" eaLnBrk="1" hangingPunct="1">
              <a:defRPr/>
            </a:pPr>
            <a:r>
              <a:rPr lang="en-US" altLang="en-US" dirty="0" smtClean="0">
                <a:solidFill>
                  <a:srgbClr val="FFC000"/>
                </a:solidFill>
                <a:latin typeface="+mj-lt"/>
              </a:rPr>
              <a:t>Advanced Courses, weighted GPA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New </a:t>
            </a:r>
            <a:r>
              <a:rPr lang="en-US" altLang="en-US" dirty="0">
                <a:latin typeface="+mj-lt"/>
              </a:rPr>
              <a:t>G</a:t>
            </a:r>
            <a:r>
              <a:rPr lang="en-US" altLang="en-US" dirty="0" smtClean="0">
                <a:latin typeface="+mj-lt"/>
              </a:rPr>
              <a:t>raduation </a:t>
            </a:r>
            <a:r>
              <a:rPr lang="en-US" altLang="en-US" dirty="0">
                <a:latin typeface="+mj-lt"/>
              </a:rPr>
              <a:t>P</a:t>
            </a:r>
            <a:r>
              <a:rPr lang="en-US" altLang="en-US" dirty="0" smtClean="0">
                <a:latin typeface="+mj-lt"/>
              </a:rPr>
              <a:t>lans, Endorsements, &amp; Distinctions (HB 5)</a:t>
            </a:r>
          </a:p>
          <a:p>
            <a:pPr lvl="2" eaLnBrk="1" hangingPunct="1">
              <a:defRPr/>
            </a:pPr>
            <a:r>
              <a:rPr lang="en-US" altLang="en-US" dirty="0" smtClean="0">
                <a:solidFill>
                  <a:srgbClr val="FFC000"/>
                </a:solidFill>
                <a:latin typeface="+mj-lt"/>
              </a:rPr>
              <a:t>Foundation and Distinguished Graduation Plan</a:t>
            </a:r>
          </a:p>
          <a:p>
            <a:pPr lvl="2" eaLnBrk="1" hangingPunct="1">
              <a:defRPr/>
            </a:pPr>
            <a:r>
              <a:rPr lang="en-US" altLang="en-US" dirty="0" smtClean="0">
                <a:solidFill>
                  <a:srgbClr val="FFC000"/>
                </a:solidFill>
                <a:latin typeface="+mj-lt"/>
              </a:rPr>
              <a:t>Endorsements </a:t>
            </a:r>
            <a:r>
              <a:rPr lang="en-US" altLang="en-US" sz="2000" dirty="0" smtClean="0">
                <a:solidFill>
                  <a:srgbClr val="FFC000"/>
                </a:solidFill>
                <a:latin typeface="+mj-lt"/>
              </a:rPr>
              <a:t>(five options) </a:t>
            </a:r>
          </a:p>
          <a:p>
            <a:pPr lvl="2" eaLnBrk="1" hangingPunct="1">
              <a:defRPr/>
            </a:pPr>
            <a:r>
              <a:rPr lang="en-US" altLang="en-US" dirty="0" smtClean="0">
                <a:solidFill>
                  <a:srgbClr val="FFC000"/>
                </a:solidFill>
                <a:latin typeface="+mj-lt"/>
              </a:rPr>
              <a:t>CCTE and CTE</a:t>
            </a:r>
          </a:p>
          <a:p>
            <a:pPr lvl="2" eaLnBrk="1" hangingPunct="1">
              <a:defRPr/>
            </a:pPr>
            <a:r>
              <a:rPr lang="en-US" altLang="en-US" dirty="0" smtClean="0">
                <a:solidFill>
                  <a:srgbClr val="FFC000"/>
                </a:solidFill>
                <a:latin typeface="+mj-lt"/>
              </a:rPr>
              <a:t>Performance Acknowledgments </a:t>
            </a:r>
          </a:p>
          <a:p>
            <a:pPr lvl="2" eaLnBrk="1" hangingPunct="1">
              <a:defRPr/>
            </a:pPr>
            <a:r>
              <a:rPr lang="en-US" altLang="en-US" dirty="0" smtClean="0">
                <a:solidFill>
                  <a:srgbClr val="FFC000"/>
                </a:solidFill>
                <a:latin typeface="+mj-lt"/>
              </a:rPr>
              <a:t>Magnet program and benefits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EOC testing and graduation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Pre-registration Plan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El Paso High and Transition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Question and Answer with Counselors</a:t>
            </a:r>
          </a:p>
          <a:p>
            <a:pPr eaLnBrk="1" hangingPunct="1"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Dual Language Magnet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085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  <a:latin typeface="+mj-lt"/>
              </a:rPr>
              <a:t>Foundation with Distinguished Plan</a:t>
            </a:r>
          </a:p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  <a:latin typeface="+mj-lt"/>
              </a:rPr>
              <a:t>Arts and Humanities Endorsement</a:t>
            </a:r>
          </a:p>
          <a:p>
            <a:pPr marL="547688" lvl="1" indent="-411163"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en-US" sz="2800" dirty="0">
                <a:solidFill>
                  <a:srgbClr val="FFC000"/>
                </a:solidFill>
                <a:latin typeface="+mj-lt"/>
              </a:rPr>
              <a:t>Multidisciplinary Studies </a:t>
            </a:r>
            <a:r>
              <a:rPr lang="en-US" sz="2800" dirty="0" smtClean="0">
                <a:solidFill>
                  <a:srgbClr val="FFC000"/>
                </a:solidFill>
                <a:latin typeface="+mj-lt"/>
              </a:rPr>
              <a:t>Endorsement</a:t>
            </a:r>
            <a:endParaRPr lang="en-US" dirty="0" smtClean="0">
              <a:solidFill>
                <a:srgbClr val="FFC000"/>
              </a:solidFill>
              <a:latin typeface="+mj-lt"/>
            </a:endParaRPr>
          </a:p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  <a:latin typeface="+mj-lt"/>
              </a:rPr>
              <a:t>Additional Endorsements (individualized)</a:t>
            </a:r>
          </a:p>
          <a:p>
            <a:pPr lvl="1">
              <a:defRPr/>
            </a:pPr>
            <a:r>
              <a:rPr lang="en-US" dirty="0"/>
              <a:t> </a:t>
            </a:r>
            <a:r>
              <a:rPr lang="en-US" dirty="0">
                <a:latin typeface="+mj-lt"/>
              </a:rPr>
              <a:t>STEM Endorsement 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Business and Industry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Public Services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CCTE option (black path)</a:t>
            </a:r>
          </a:p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  <a:latin typeface="+mj-lt"/>
              </a:rPr>
              <a:t>Performance Acknowledgments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Bi-</a:t>
            </a:r>
            <a:r>
              <a:rPr lang="en-US" dirty="0" err="1" smtClean="0">
                <a:latin typeface="+mj-lt"/>
              </a:rPr>
              <a:t>lingualism</a:t>
            </a:r>
            <a:r>
              <a:rPr lang="en-US" dirty="0" smtClean="0">
                <a:latin typeface="+mj-lt"/>
              </a:rPr>
              <a:t>, and Bi-literacy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AP exams (Grant)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Dual Credit courses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Why Dual Language Magnet Program?</a:t>
            </a:r>
            <a:endParaRPr lang="en-US" sz="3600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1504950"/>
            <a:ext cx="9296400" cy="5376863"/>
          </a:xfrm>
        </p:spPr>
        <p:txBody>
          <a:bodyPr>
            <a:normAutofit fontScale="6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r>
              <a:rPr lang="en-US" dirty="0" smtClean="0">
                <a:latin typeface="+mj-lt"/>
              </a:rPr>
              <a:t>Dual Language Magnet students enroll in Pre-AP, AP and/or Dual 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Credit courses (individualized)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endParaRPr lang="en-US" dirty="0" smtClean="0">
              <a:latin typeface="+mj-lt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r>
              <a:rPr lang="en-US" dirty="0" smtClean="0">
                <a:latin typeface="+mj-lt"/>
              </a:rPr>
              <a:t>Students graduate Foundation with Distinguished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endParaRPr lang="en-US" dirty="0" smtClean="0">
              <a:latin typeface="+mj-lt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r>
              <a:rPr lang="en-US" dirty="0" smtClean="0">
                <a:latin typeface="+mj-lt"/>
              </a:rPr>
              <a:t>Students graduate with Advanced Seal of Bi-Literacy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endParaRPr lang="en-US" dirty="0" smtClean="0">
              <a:latin typeface="+mj-lt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r>
              <a:rPr lang="en-US" dirty="0" smtClean="0">
                <a:latin typeface="+mj-lt"/>
              </a:rPr>
              <a:t>Students graduate with mastery of most requested skill that can be used for any profession (Spanish Language)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endParaRPr lang="en-US" dirty="0" smtClean="0">
              <a:latin typeface="+mj-lt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r>
              <a:rPr lang="en-US" dirty="0" smtClean="0">
                <a:latin typeface="+mj-lt"/>
              </a:rPr>
              <a:t>Students graduate with enough credits for minor in Spanish in college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endParaRPr lang="en-US" dirty="0" smtClean="0">
              <a:latin typeface="+mj-lt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r>
              <a:rPr lang="en-US" dirty="0" smtClean="0">
                <a:latin typeface="+mj-lt"/>
              </a:rPr>
              <a:t>Students work toward certification in translation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endParaRPr lang="en-US" dirty="0" smtClean="0">
              <a:latin typeface="+mj-lt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r>
              <a:rPr lang="en-US" altLang="en-US" dirty="0">
                <a:latin typeface="+mj-lt"/>
                <a:ea typeface="ＭＳ Ｐゴシック" pitchFamily="34" charset="-128"/>
              </a:rPr>
              <a:t>Student </a:t>
            </a:r>
            <a:r>
              <a:rPr lang="en-US" altLang="en-US" dirty="0" smtClean="0">
                <a:latin typeface="+mj-lt"/>
                <a:ea typeface="ＭＳ Ｐゴシック" pitchFamily="34" charset="-128"/>
              </a:rPr>
              <a:t>utilize </a:t>
            </a:r>
            <a:r>
              <a:rPr lang="en-US" altLang="en-US" dirty="0" err="1" smtClean="0">
                <a:latin typeface="+mj-lt"/>
                <a:ea typeface="ＭＳ Ｐゴシック" pitchFamily="34" charset="-128"/>
              </a:rPr>
              <a:t>i</a:t>
            </a:r>
            <a:r>
              <a:rPr lang="en-US" altLang="en-US" dirty="0" smtClean="0">
                <a:latin typeface="+mj-lt"/>
                <a:ea typeface="ＭＳ Ｐゴシック" pitchFamily="34" charset="-128"/>
              </a:rPr>
              <a:t>-pads </a:t>
            </a:r>
            <a:r>
              <a:rPr lang="en-US" altLang="en-US" dirty="0">
                <a:latin typeface="+mj-lt"/>
                <a:ea typeface="ＭＳ Ｐゴシック" pitchFamily="34" charset="-128"/>
              </a:rPr>
              <a:t>to incorporate technology and bi-literate resources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endParaRPr lang="en-US" dirty="0" smtClean="0">
              <a:latin typeface="+mj-lt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r>
              <a:rPr lang="en-US" dirty="0" smtClean="0">
                <a:latin typeface="+mj-lt"/>
              </a:rPr>
              <a:t>Students embrace: </a:t>
            </a:r>
            <a:r>
              <a:rPr lang="en-US" sz="2400" i="1" dirty="0">
                <a:latin typeface="+mj-lt"/>
              </a:rPr>
              <a:t>Bilingual, Bi-cultural, Bi-literate 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End of Course STAAR Exams</a:t>
            </a:r>
            <a:endParaRPr lang="en-US" dirty="0"/>
          </a:p>
        </p:txBody>
      </p:sp>
      <p:sp>
        <p:nvSpPr>
          <p:cNvPr id="1229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Students must pass five End of Course (EOC) Exams to Graduate </a:t>
            </a:r>
          </a:p>
          <a:p>
            <a:pPr marL="136525" indent="0" eaLnBrk="1" hangingPunct="1">
              <a:buFont typeface="Wingdings 2" pitchFamily="18" charset="2"/>
              <a:buNone/>
              <a:defRPr/>
            </a:pPr>
            <a:endParaRPr lang="en-US" alt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altLang="en-US" dirty="0" smtClean="0">
                <a:latin typeface="+mj-lt"/>
              </a:rPr>
              <a:t>Algebra 1 (8</a:t>
            </a:r>
            <a:r>
              <a:rPr lang="en-US" altLang="en-US" baseline="30000" dirty="0" smtClean="0">
                <a:latin typeface="+mj-lt"/>
              </a:rPr>
              <a:t>th</a:t>
            </a:r>
            <a:r>
              <a:rPr lang="en-US" altLang="en-US" dirty="0" smtClean="0">
                <a:latin typeface="+mj-lt"/>
              </a:rPr>
              <a:t> grade or Freshman)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+mj-lt"/>
              </a:rPr>
              <a:t>English 1 (Freshman)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+mj-lt"/>
              </a:rPr>
              <a:t>Biology (Freshman)</a:t>
            </a:r>
          </a:p>
          <a:p>
            <a:pPr lvl="1" eaLnBrk="1" hangingPunct="1">
              <a:defRPr/>
            </a:pPr>
            <a:endParaRPr lang="en-US" alt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altLang="en-US" dirty="0" smtClean="0">
                <a:latin typeface="+mj-lt"/>
              </a:rPr>
              <a:t>English 2 (Sophomore)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+mj-lt"/>
              </a:rPr>
              <a:t>US History (Junior)</a:t>
            </a:r>
          </a:p>
          <a:p>
            <a:pPr lvl="1" eaLnBrk="1" hangingPunct="1"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For </a:t>
            </a:r>
            <a:r>
              <a:rPr lang="en-US" smtClean="0"/>
              <a:t>more Information:</a:t>
            </a:r>
            <a:endParaRPr lang="en-US" dirty="0"/>
          </a:p>
        </p:txBody>
      </p:sp>
      <p:sp>
        <p:nvSpPr>
          <p:cNvPr id="2560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latin typeface="+mj-lt"/>
                <a:ea typeface="ＭＳ Ｐゴシック" pitchFamily="34" charset="-128"/>
              </a:rPr>
              <a:t>School Web Site: </a:t>
            </a:r>
            <a:r>
              <a:rPr lang="en-US" altLang="en-US" dirty="0" smtClean="0">
                <a:solidFill>
                  <a:srgbClr val="FFC000"/>
                </a:solidFill>
                <a:latin typeface="+mj-lt"/>
                <a:ea typeface="ＭＳ Ｐゴシック" pitchFamily="34" charset="-128"/>
              </a:rPr>
              <a:t>http://elpaso.episd.org</a:t>
            </a:r>
            <a:endParaRPr lang="en-US" altLang="en-US" dirty="0" smtClean="0">
              <a:latin typeface="+mj-lt"/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  <a:ea typeface="ＭＳ Ｐゴシック" pitchFamily="34" charset="-128"/>
              </a:rPr>
              <a:t>CCRP (four year plan)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  <a:ea typeface="ＭＳ Ｐゴシック" pitchFamily="34" charset="-128"/>
              </a:rPr>
              <a:t>College Readiness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  <a:ea typeface="ＭＳ Ｐゴシック" pitchFamily="34" charset="-128"/>
              </a:rPr>
              <a:t>Advanced Placement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  <a:ea typeface="ＭＳ Ｐゴシック" pitchFamily="34" charset="-128"/>
              </a:rPr>
              <a:t>Guidance and Counseling page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  <a:ea typeface="ＭＳ Ｐゴシック" pitchFamily="34" charset="-128"/>
              </a:rPr>
              <a:t>CTE</a:t>
            </a:r>
          </a:p>
          <a:p>
            <a:pPr eaLnBrk="1" hangingPunct="1">
              <a:defRPr/>
            </a:pPr>
            <a:endParaRPr lang="en-US" altLang="en-US" dirty="0" smtClean="0">
              <a:latin typeface="+mj-lt"/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US" altLang="en-US" dirty="0" smtClean="0">
                <a:latin typeface="+mj-lt"/>
                <a:ea typeface="ＭＳ Ｐゴシック" pitchFamily="34" charset="-128"/>
              </a:rPr>
              <a:t>Visit counselor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543800" cy="1431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Welcome Class of 2018 students and parents!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305800" cy="480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altLang="en-US" sz="1800" smtClean="0">
              <a:solidFill>
                <a:srgbClr val="FFC00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en-US" altLang="en-US" sz="4800" smtClean="0">
                <a:solidFill>
                  <a:srgbClr val="FFC000"/>
                </a:solidFill>
              </a:rPr>
              <a:t>El Paso High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altLang="en-US" sz="4800" smtClean="0">
                <a:solidFill>
                  <a:srgbClr val="FFC000"/>
                </a:solidFill>
              </a:rPr>
              <a:t>“100 years “</a:t>
            </a:r>
          </a:p>
          <a:p>
            <a:pPr algn="ctr" eaLnBrk="1" hangingPunct="1">
              <a:buFont typeface="Wingdings 2" pitchFamily="18" charset="2"/>
              <a:buNone/>
            </a:pPr>
            <a:endParaRPr lang="en-US" altLang="en-US" sz="4800" smtClean="0">
              <a:solidFill>
                <a:srgbClr val="FFC00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en-US" altLang="en-US" sz="4800" smtClean="0">
                <a:solidFill>
                  <a:srgbClr val="FFC000"/>
                </a:solidFill>
              </a:rPr>
              <a:t> September 18, 2016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>
                <a:solidFill>
                  <a:srgbClr val="FFC000"/>
                </a:solidFill>
              </a:rPr>
              <a:t>You will be part of El Paso history</a:t>
            </a:r>
          </a:p>
        </p:txBody>
      </p:sp>
      <p:pic>
        <p:nvPicPr>
          <p:cNvPr id="26628" name="Picture 3" descr="C:\Users\kferret\AppData\Local\Microsoft\Windows\Temporary Internet Files\Content.IE5\QIBMB860\MP90040942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57400"/>
            <a:ext cx="2362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C:\Users\kferret\AppData\Local\Microsoft\Windows\Temporary Internet Files\Content.IE5\0736J39Y\MP90043295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26257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0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Orange Days (A) and Black Days (B)</a:t>
            </a:r>
          </a:p>
          <a:p>
            <a:pPr marL="136525" indent="0">
              <a:buFont typeface="Wingdings 2" pitchFamily="18" charset="2"/>
              <a:buNone/>
              <a:defRPr/>
            </a:pPr>
            <a:endParaRPr lang="en-US" dirty="0" smtClean="0">
              <a:latin typeface="+mj-lt"/>
            </a:endParaRPr>
          </a:p>
          <a:p>
            <a:pPr>
              <a:defRPr/>
            </a:pPr>
            <a:r>
              <a:rPr lang="en-US" dirty="0" smtClean="0">
                <a:latin typeface="+mj-lt"/>
              </a:rPr>
              <a:t>Four classes each day or eight total</a:t>
            </a:r>
          </a:p>
          <a:p>
            <a:pPr>
              <a:defRPr/>
            </a:pPr>
            <a:endParaRPr lang="en-US" dirty="0" smtClean="0">
              <a:latin typeface="+mj-lt"/>
            </a:endParaRPr>
          </a:p>
          <a:p>
            <a:pPr>
              <a:defRPr/>
            </a:pPr>
            <a:r>
              <a:rPr lang="en-US" dirty="0" smtClean="0">
                <a:latin typeface="+mj-lt"/>
              </a:rPr>
              <a:t>Double blocked classes:</a:t>
            </a:r>
          </a:p>
          <a:p>
            <a:pPr lvl="3">
              <a:defRPr/>
            </a:pPr>
            <a:r>
              <a:rPr lang="en-US" dirty="0" smtClean="0">
                <a:latin typeface="+mj-lt"/>
              </a:rPr>
              <a:t>Algebra </a:t>
            </a:r>
          </a:p>
          <a:p>
            <a:pPr lvl="3">
              <a:defRPr/>
            </a:pPr>
            <a:r>
              <a:rPr lang="en-US" dirty="0" smtClean="0">
                <a:latin typeface="+mj-lt"/>
              </a:rPr>
              <a:t>Major Sports (option)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Major Sports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Fall		</a:t>
            </a:r>
            <a:r>
              <a:rPr lang="en-US" sz="1800" dirty="0" smtClean="0">
                <a:latin typeface="+mj-lt"/>
              </a:rPr>
              <a:t>Football, Volleyball, Cross Country</a:t>
            </a:r>
          </a:p>
          <a:p>
            <a:pPr lvl="1">
              <a:defRPr/>
            </a:pPr>
            <a:r>
              <a:rPr lang="en-US" sz="2000" dirty="0" smtClean="0">
                <a:latin typeface="+mj-lt"/>
              </a:rPr>
              <a:t>Spring 	</a:t>
            </a:r>
            <a:r>
              <a:rPr lang="en-US" sz="1800" dirty="0" smtClean="0">
                <a:latin typeface="+mj-lt"/>
              </a:rPr>
              <a:t>	Baseball, Softball, Track </a:t>
            </a:r>
          </a:p>
          <a:p>
            <a:pPr lvl="1">
              <a:defRPr/>
            </a:pPr>
            <a:r>
              <a:rPr lang="en-US" sz="2000" dirty="0" smtClean="0">
                <a:latin typeface="+mj-lt"/>
              </a:rPr>
              <a:t>Fall/Spring</a:t>
            </a:r>
            <a:r>
              <a:rPr lang="en-US" sz="1800" dirty="0" smtClean="0">
                <a:latin typeface="+mj-lt"/>
              </a:rPr>
              <a:t>	Tennis, Golf, Swim, Soccer, Basketball, 				Wrestling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Freshman Pre-registration</a:t>
            </a:r>
            <a:br>
              <a:rPr lang="en-US" dirty="0" smtClean="0"/>
            </a:br>
            <a:r>
              <a:rPr lang="en-US" dirty="0" smtClean="0"/>
              <a:t>Most asked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136525" indent="0"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rgbClr val="FFC000"/>
                </a:solidFill>
                <a:latin typeface="+mj-lt"/>
              </a:rPr>
              <a:t>Algebra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Double blocked </a:t>
            </a:r>
          </a:p>
          <a:p>
            <a:pPr marL="136525" lvl="1" indent="0"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en-US" sz="2800" dirty="0" smtClean="0">
                <a:solidFill>
                  <a:srgbClr val="FFC000"/>
                </a:solidFill>
                <a:latin typeface="+mj-lt"/>
              </a:rPr>
              <a:t>Fine Arts Requirement </a:t>
            </a:r>
            <a:r>
              <a:rPr lang="en-US" sz="2000" dirty="0" smtClean="0">
                <a:solidFill>
                  <a:srgbClr val="FFC000"/>
                </a:solidFill>
                <a:latin typeface="+mj-lt"/>
              </a:rPr>
              <a:t>(state requirement)</a:t>
            </a:r>
          </a:p>
          <a:p>
            <a:pPr lvl="1">
              <a:defRPr/>
            </a:pPr>
            <a:r>
              <a:rPr lang="en-US" dirty="0">
                <a:solidFill>
                  <a:srgbClr val="FFC000"/>
                </a:solidFill>
                <a:latin typeface="+mj-lt"/>
              </a:rPr>
              <a:t>	</a:t>
            </a:r>
            <a:r>
              <a:rPr lang="en-US" dirty="0">
                <a:latin typeface="+mj-lt"/>
              </a:rPr>
              <a:t>1 year during high school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rgbClr val="FFC000"/>
                </a:solidFill>
                <a:latin typeface="+mj-lt"/>
              </a:rPr>
              <a:t>District graduation requirements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Technology 1 yr. for graduation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Health (semester)</a:t>
            </a:r>
          </a:p>
          <a:p>
            <a:pPr marL="136525" lvl="1" indent="0"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rgbClr val="FFC000"/>
                </a:solidFill>
                <a:latin typeface="+mj-lt"/>
              </a:rPr>
              <a:t>PE requirement </a:t>
            </a:r>
            <a:r>
              <a:rPr lang="en-US" sz="2000" dirty="0">
                <a:solidFill>
                  <a:srgbClr val="FFC000"/>
                </a:solidFill>
                <a:latin typeface="+mj-lt"/>
              </a:rPr>
              <a:t>(state requirement</a:t>
            </a:r>
            <a:r>
              <a:rPr lang="en-US" sz="2000" dirty="0" smtClean="0">
                <a:solidFill>
                  <a:srgbClr val="FFC000"/>
                </a:solidFill>
                <a:latin typeface="+mj-lt"/>
              </a:rPr>
              <a:t>)</a:t>
            </a:r>
            <a:endParaRPr lang="en-US" dirty="0" smtClean="0">
              <a:solidFill>
                <a:srgbClr val="FFC000"/>
              </a:solidFill>
              <a:latin typeface="+mj-lt"/>
            </a:endParaRPr>
          </a:p>
          <a:p>
            <a:pPr lvl="2">
              <a:defRPr/>
            </a:pPr>
            <a:r>
              <a:rPr lang="en-US" dirty="0" smtClean="0">
                <a:latin typeface="+mj-lt"/>
              </a:rPr>
              <a:t>Can be PE, Aerobics, Marching </a:t>
            </a:r>
            <a:r>
              <a:rPr lang="en-US" dirty="0">
                <a:latin typeface="+mj-lt"/>
              </a:rPr>
              <a:t>B</a:t>
            </a:r>
            <a:r>
              <a:rPr lang="en-US" dirty="0" smtClean="0">
                <a:latin typeface="+mj-lt"/>
              </a:rPr>
              <a:t>and, ROTC, Cheer, or Major Sports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Language other than English </a:t>
            </a:r>
            <a:r>
              <a:rPr lang="en-US" sz="3200" dirty="0" smtClean="0">
                <a:solidFill>
                  <a:srgbClr val="FFC000"/>
                </a:solidFill>
              </a:rPr>
              <a:t>(state requirement)</a:t>
            </a:r>
            <a:br>
              <a:rPr lang="en-US" sz="3200" dirty="0" smtClean="0">
                <a:solidFill>
                  <a:srgbClr val="FFC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US" dirty="0" smtClean="0">
                <a:solidFill>
                  <a:srgbClr val="FFC000"/>
                </a:solidFill>
                <a:latin typeface="+mj-lt"/>
              </a:rPr>
              <a:t>Spanish, French, German</a:t>
            </a:r>
          </a:p>
          <a:p>
            <a:pPr lvl="1">
              <a:defRPr/>
            </a:pPr>
            <a:endParaRPr lang="en-US" dirty="0">
              <a:latin typeface="+mj-lt"/>
            </a:endParaRPr>
          </a:p>
          <a:p>
            <a:pPr lvl="1">
              <a:defRPr/>
            </a:pPr>
            <a:r>
              <a:rPr lang="en-US" dirty="0" smtClean="0">
                <a:latin typeface="+mj-lt"/>
              </a:rPr>
              <a:t>Two </a:t>
            </a:r>
            <a:r>
              <a:rPr lang="en-US" dirty="0">
                <a:latin typeface="+mj-lt"/>
              </a:rPr>
              <a:t>years </a:t>
            </a:r>
            <a:r>
              <a:rPr lang="en-US" dirty="0" smtClean="0">
                <a:latin typeface="+mj-lt"/>
              </a:rPr>
              <a:t>required in </a:t>
            </a:r>
            <a:r>
              <a:rPr lang="en-US" dirty="0">
                <a:latin typeface="+mj-lt"/>
              </a:rPr>
              <a:t>same language </a:t>
            </a:r>
            <a:endParaRPr lang="en-US" dirty="0" smtClean="0">
              <a:latin typeface="+mj-lt"/>
            </a:endParaRPr>
          </a:p>
          <a:p>
            <a:pPr marL="585788" lvl="1" indent="0">
              <a:buFont typeface="Wingdings 2" pitchFamily="18" charset="2"/>
              <a:buNone/>
              <a:defRPr/>
            </a:pPr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	need </a:t>
            </a:r>
            <a:r>
              <a:rPr lang="en-US" dirty="0">
                <a:latin typeface="+mj-lt"/>
              </a:rPr>
              <a:t>to </a:t>
            </a:r>
            <a:r>
              <a:rPr lang="en-US" dirty="0" smtClean="0">
                <a:latin typeface="+mj-lt"/>
              </a:rPr>
              <a:t>take Freshman year</a:t>
            </a:r>
          </a:p>
          <a:p>
            <a:pPr marL="585788" lvl="1" indent="0">
              <a:buFont typeface="Wingdings 2" pitchFamily="18" charset="2"/>
              <a:buNone/>
              <a:defRPr/>
            </a:pPr>
            <a:endParaRPr lang="en-US" dirty="0" smtClean="0">
              <a:latin typeface="+mj-lt"/>
            </a:endParaRPr>
          </a:p>
          <a:p>
            <a:pPr lvl="1">
              <a:defRPr/>
            </a:pPr>
            <a:r>
              <a:rPr lang="en-US" dirty="0" smtClean="0">
                <a:latin typeface="+mj-lt"/>
              </a:rPr>
              <a:t>Not required to start with Spanish 1</a:t>
            </a:r>
          </a:p>
          <a:p>
            <a:pPr marL="585788" lvl="1" indent="0">
              <a:buFont typeface="Wingdings 2" pitchFamily="18" charset="2"/>
              <a:buNone/>
              <a:defRPr/>
            </a:pPr>
            <a:endParaRPr lang="en-US" dirty="0" smtClean="0">
              <a:latin typeface="+mj-lt"/>
            </a:endParaRPr>
          </a:p>
          <a:p>
            <a:pPr lvl="1">
              <a:defRPr/>
            </a:pPr>
            <a:r>
              <a:rPr lang="en-US" dirty="0" smtClean="0">
                <a:latin typeface="+mj-lt"/>
              </a:rPr>
              <a:t>Credit by Exam(CBE): is not part of calculated GPA</a:t>
            </a:r>
          </a:p>
          <a:p>
            <a:pPr lvl="1">
              <a:defRPr/>
            </a:pPr>
            <a:endParaRPr lang="en-US" dirty="0">
              <a:latin typeface="+mj-lt"/>
            </a:endParaRPr>
          </a:p>
          <a:p>
            <a:pPr>
              <a:defRPr/>
            </a:pP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Pre-AP or Regular?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Students should enroll in Pre-AP or AP if :</a:t>
            </a:r>
          </a:p>
          <a:p>
            <a:pPr marL="136525" indent="0">
              <a:buFont typeface="Wingdings 2" pitchFamily="18" charset="2"/>
              <a:buNone/>
              <a:defRPr/>
            </a:pPr>
            <a:endParaRPr lang="en-US" dirty="0" smtClean="0">
              <a:latin typeface="+mj-lt"/>
            </a:endParaRPr>
          </a:p>
          <a:p>
            <a:pPr lvl="1">
              <a:defRPr/>
            </a:pPr>
            <a:r>
              <a:rPr lang="en-US" dirty="0" smtClean="0">
                <a:latin typeface="+mj-lt"/>
              </a:rPr>
              <a:t>Two </a:t>
            </a:r>
            <a:r>
              <a:rPr lang="en-US" dirty="0">
                <a:latin typeface="+mj-lt"/>
              </a:rPr>
              <a:t>or more years </a:t>
            </a:r>
            <a:r>
              <a:rPr lang="en-US" dirty="0" smtClean="0">
                <a:latin typeface="+mj-lt"/>
              </a:rPr>
              <a:t>commended (Level 3) on STARR in </a:t>
            </a:r>
            <a:r>
              <a:rPr lang="en-US" dirty="0">
                <a:latin typeface="+mj-lt"/>
              </a:rPr>
              <a:t>that subject between </a:t>
            </a:r>
            <a:r>
              <a:rPr lang="en-US" dirty="0" smtClean="0">
                <a:latin typeface="+mj-lt"/>
              </a:rPr>
              <a:t>3-7</a:t>
            </a:r>
            <a:r>
              <a:rPr lang="en-US" baseline="30000" dirty="0" smtClean="0">
                <a:latin typeface="+mj-lt"/>
              </a:rPr>
              <a:t>th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grade , </a:t>
            </a:r>
            <a:r>
              <a:rPr lang="en-US" dirty="0" smtClean="0">
                <a:latin typeface="+mj-lt"/>
              </a:rPr>
              <a:t>or</a:t>
            </a:r>
          </a:p>
          <a:p>
            <a:pPr lvl="1">
              <a:defRPr/>
            </a:pPr>
            <a:endParaRPr lang="en-US" dirty="0">
              <a:latin typeface="+mj-lt"/>
            </a:endParaRPr>
          </a:p>
          <a:p>
            <a:pPr lvl="1">
              <a:defRPr/>
            </a:pP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Previous Pre-AP </a:t>
            </a:r>
            <a:r>
              <a:rPr lang="en-US" dirty="0">
                <a:latin typeface="+mj-lt"/>
              </a:rPr>
              <a:t>or GT  in that </a:t>
            </a:r>
            <a:r>
              <a:rPr lang="en-US" dirty="0" smtClean="0">
                <a:latin typeface="+mj-lt"/>
              </a:rPr>
              <a:t>subject</a:t>
            </a:r>
          </a:p>
          <a:p>
            <a:pPr marL="585788" lvl="1" indent="0">
              <a:buFont typeface="Wingdings 2" pitchFamily="18" charset="2"/>
              <a:buNone/>
              <a:defRPr/>
            </a:pPr>
            <a:endParaRPr lang="en-US" dirty="0">
              <a:latin typeface="+mj-lt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Pre-Registration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87962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rgbClr val="FFC000"/>
                </a:solidFill>
                <a:latin typeface="+mj-lt"/>
              </a:rPr>
              <a:t>Look at Brochure</a:t>
            </a:r>
          </a:p>
          <a:p>
            <a:pPr>
              <a:defRPr/>
            </a:pPr>
            <a:r>
              <a:rPr lang="en-US" altLang="en-US" dirty="0" smtClean="0">
                <a:solidFill>
                  <a:srgbClr val="FFC000"/>
                </a:solidFill>
                <a:latin typeface="+mj-lt"/>
              </a:rPr>
              <a:t>Choose</a:t>
            </a:r>
            <a:r>
              <a:rPr lang="en-US" altLang="en-US" dirty="0" smtClean="0">
                <a:latin typeface="+mj-lt"/>
              </a:rPr>
              <a:t>  English 1  or  PAP English 1</a:t>
            </a:r>
          </a:p>
          <a:p>
            <a:pPr>
              <a:defRPr/>
            </a:pPr>
            <a:r>
              <a:rPr lang="en-US" altLang="en-US" dirty="0" smtClean="0">
                <a:latin typeface="+mj-lt"/>
              </a:rPr>
              <a:t>              Algebra   or   PAP Geometry</a:t>
            </a:r>
          </a:p>
          <a:p>
            <a:pPr>
              <a:defRPr/>
            </a:pPr>
            <a:r>
              <a:rPr lang="en-US" altLang="en-US" dirty="0" smtClean="0">
                <a:latin typeface="+mj-lt"/>
              </a:rPr>
              <a:t>              Biology    or   PAP Biology</a:t>
            </a:r>
          </a:p>
          <a:p>
            <a:pPr>
              <a:defRPr/>
            </a:pPr>
            <a:r>
              <a:rPr lang="en-US" altLang="en-US" dirty="0" smtClean="0">
                <a:latin typeface="+mj-lt"/>
              </a:rPr>
              <a:t>              W. Geo    or    AP Human Geo</a:t>
            </a:r>
          </a:p>
          <a:p>
            <a:pPr>
              <a:defRPr/>
            </a:pPr>
            <a:r>
              <a:rPr lang="en-US" altLang="en-US" dirty="0" smtClean="0">
                <a:latin typeface="+mj-lt"/>
              </a:rPr>
              <a:t>              LOTE (Spanish, German or French)</a:t>
            </a:r>
          </a:p>
          <a:p>
            <a:pPr>
              <a:defRPr/>
            </a:pPr>
            <a:r>
              <a:rPr lang="en-US" altLang="en-US" dirty="0" smtClean="0">
                <a:solidFill>
                  <a:srgbClr val="FFC000"/>
                </a:solidFill>
                <a:latin typeface="+mj-lt"/>
              </a:rPr>
              <a:t>Choose Electives: </a:t>
            </a:r>
            <a:r>
              <a:rPr lang="en-US" altLang="en-US" dirty="0" smtClean="0">
                <a:latin typeface="+mj-lt"/>
              </a:rPr>
              <a:t>include requirements </a:t>
            </a:r>
            <a:r>
              <a:rPr lang="en-US" altLang="en-US" sz="2000" dirty="0">
                <a:latin typeface="+mj-lt"/>
              </a:rPr>
              <a:t>(Technology, Fine Arts, PE) </a:t>
            </a:r>
            <a:r>
              <a:rPr lang="en-US" altLang="en-US" dirty="0" smtClean="0">
                <a:latin typeface="+mj-lt"/>
              </a:rPr>
              <a:t>or Endorsement focus</a:t>
            </a:r>
          </a:p>
          <a:p>
            <a:pPr>
              <a:defRPr/>
            </a:pPr>
            <a:r>
              <a:rPr lang="en-US" altLang="en-US" dirty="0" smtClean="0">
                <a:solidFill>
                  <a:srgbClr val="FFC000"/>
                </a:solidFill>
                <a:latin typeface="+mj-lt"/>
              </a:rPr>
              <a:t>Add total up to Eight courses</a:t>
            </a:r>
          </a:p>
          <a:p>
            <a:pPr>
              <a:defRPr/>
            </a:pPr>
            <a:r>
              <a:rPr lang="en-US" altLang="en-US" dirty="0" smtClean="0">
                <a:solidFill>
                  <a:srgbClr val="FFC000"/>
                </a:solidFill>
                <a:latin typeface="+mj-lt"/>
              </a:rPr>
              <a:t>Choose Alternates</a:t>
            </a:r>
          </a:p>
          <a:p>
            <a:pPr lvl="4"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None/>
              <a:defRPr/>
            </a:pPr>
            <a:r>
              <a:rPr lang="en-US" sz="5400" b="1" dirty="0">
                <a:latin typeface="+mj-lt"/>
              </a:rPr>
              <a:t>Why </a:t>
            </a:r>
            <a:r>
              <a:rPr lang="en-US" sz="5400" b="1" dirty="0" smtClean="0">
                <a:latin typeface="+mj-lt"/>
              </a:rPr>
              <a:t>are we talking about High </a:t>
            </a:r>
            <a:r>
              <a:rPr lang="en-US" sz="5400" b="1" dirty="0">
                <a:latin typeface="+mj-lt"/>
              </a:rPr>
              <a:t>S</a:t>
            </a:r>
            <a:r>
              <a:rPr lang="en-US" sz="5400" b="1" dirty="0" smtClean="0">
                <a:latin typeface="+mj-lt"/>
              </a:rPr>
              <a:t>chool </a:t>
            </a:r>
            <a:r>
              <a:rPr lang="en-US" sz="5400" b="1" dirty="0">
                <a:latin typeface="+mj-lt"/>
              </a:rPr>
              <a:t>now</a:t>
            </a:r>
            <a:r>
              <a:rPr lang="en-US" sz="5400" b="1" dirty="0" smtClean="0">
                <a:latin typeface="+mj-lt"/>
              </a:rPr>
              <a:t>?</a:t>
            </a:r>
          </a:p>
          <a:p>
            <a:pPr marL="109728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None/>
              <a:defRPr/>
            </a:pPr>
            <a:endParaRPr lang="en-US" sz="7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3" name="Picture 4" descr="MC90000094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127000"/>
            <a:ext cx="274320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Sample 9</a:t>
            </a:r>
            <a:r>
              <a:rPr lang="en-US" baseline="30000" dirty="0" smtClean="0"/>
              <a:t>th</a:t>
            </a:r>
            <a:r>
              <a:rPr lang="en-US" dirty="0" smtClean="0"/>
              <a:t> grade Schedules</a:t>
            </a: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6248400"/>
          </a:xfrm>
        </p:spPr>
        <p:txBody>
          <a:bodyPr/>
          <a:lstStyle/>
          <a:p>
            <a:pPr marL="136525" indent="0">
              <a:buFont typeface="Wingdings 2" pitchFamily="18" charset="2"/>
              <a:buNone/>
              <a:defRPr/>
            </a:pPr>
            <a:r>
              <a:rPr lang="en-US" altLang="en-US" sz="2400" dirty="0" smtClean="0">
                <a:solidFill>
                  <a:srgbClr val="FFC000"/>
                </a:solidFill>
                <a:latin typeface="+mj-lt"/>
              </a:rPr>
              <a:t>Orange (A)				Orange (A)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en-US" altLang="en-US" sz="2400" dirty="0" smtClean="0">
                <a:latin typeface="+mj-lt"/>
              </a:rPr>
              <a:t>1Algebra				0 Marching/Jazz Band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en-US" altLang="en-US" sz="2400" dirty="0" smtClean="0">
                <a:latin typeface="+mj-lt"/>
              </a:rPr>
              <a:t>2 W. Geography			1 Band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en-US" altLang="en-US" sz="2400" dirty="0" smtClean="0">
                <a:latin typeface="+mj-lt"/>
              </a:rPr>
              <a:t>3 ROTC				2 AP Human Geography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en-US" altLang="en-US" sz="2400" dirty="0" smtClean="0">
                <a:latin typeface="+mj-lt"/>
              </a:rPr>
              <a:t>4 French 1				3 Spanish 2 SS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  <a:latin typeface="+mj-lt"/>
              </a:rPr>
              <a:t>					</a:t>
            </a:r>
            <a:r>
              <a:rPr lang="en-US" altLang="en-US" sz="2400" dirty="0" smtClean="0">
                <a:latin typeface="+mj-lt"/>
              </a:rPr>
              <a:t>4 Law Enforcement</a:t>
            </a:r>
            <a:r>
              <a:rPr lang="en-US" altLang="en-US" sz="2400" dirty="0" smtClean="0">
                <a:solidFill>
                  <a:schemeClr val="bg1"/>
                </a:solidFill>
                <a:latin typeface="+mj-lt"/>
              </a:rPr>
              <a:t>	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  <a:latin typeface="+mj-lt"/>
              </a:rPr>
              <a:t>Black (B) </a:t>
            </a:r>
            <a:r>
              <a:rPr lang="en-US" altLang="en-US" sz="2400" dirty="0" smtClean="0">
                <a:latin typeface="+mj-lt"/>
              </a:rPr>
              <a:t>				</a:t>
            </a:r>
            <a:r>
              <a:rPr lang="en-US" altLang="en-US" sz="2400" dirty="0" smtClean="0">
                <a:solidFill>
                  <a:schemeClr val="bg1"/>
                </a:solidFill>
                <a:latin typeface="+mj-lt"/>
              </a:rPr>
              <a:t>Black (B)</a:t>
            </a:r>
            <a:endParaRPr lang="en-US" altLang="en-US" sz="2400" dirty="0" smtClean="0">
              <a:latin typeface="+mj-lt"/>
            </a:endParaRPr>
          </a:p>
          <a:p>
            <a:pPr marL="136525" indent="0">
              <a:buFont typeface="Wingdings 2" pitchFamily="18" charset="2"/>
              <a:buNone/>
              <a:defRPr/>
            </a:pPr>
            <a:r>
              <a:rPr lang="en-US" altLang="en-US" sz="2400" dirty="0" smtClean="0">
                <a:latin typeface="+mj-lt"/>
              </a:rPr>
              <a:t>5 Algebra 				0 Marching/Jazz Band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en-US" altLang="en-US" sz="2400" dirty="0" smtClean="0">
                <a:latin typeface="+mj-lt"/>
              </a:rPr>
              <a:t>6 Biology 				5 Pre-AP Geometry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en-US" altLang="en-US" sz="2400" dirty="0" smtClean="0">
                <a:latin typeface="+mj-lt"/>
              </a:rPr>
              <a:t>7 Orchestra 1			6 Pre-AP Biology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en-US" altLang="en-US" sz="2400" dirty="0" smtClean="0">
                <a:latin typeface="+mj-lt"/>
              </a:rPr>
              <a:t>8 English 1	 			7 Pre-AP English 1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en-US" altLang="en-US" sz="2400" dirty="0" smtClean="0">
                <a:latin typeface="+mj-lt"/>
              </a:rPr>
              <a:t>					8 Concept 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Pre-registration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Plan course requests this week/weekend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en-US" dirty="0" smtClean="0">
                <a:latin typeface="+mj-lt"/>
              </a:rPr>
              <a:t>	(Think about an endorsement)</a:t>
            </a:r>
          </a:p>
          <a:p>
            <a:pPr marL="136525" indent="0">
              <a:buFont typeface="Wingdings 2" pitchFamily="18" charset="2"/>
              <a:buNone/>
              <a:defRPr/>
            </a:pPr>
            <a:endParaRPr lang="en-US" dirty="0" smtClean="0">
              <a:latin typeface="+mj-lt"/>
            </a:endParaRPr>
          </a:p>
          <a:p>
            <a:pPr>
              <a:defRPr/>
            </a:pPr>
            <a:r>
              <a:rPr lang="en-US" dirty="0" smtClean="0">
                <a:latin typeface="+mj-lt"/>
              </a:rPr>
              <a:t>Next week students will pre-register during school at </a:t>
            </a:r>
            <a:r>
              <a:rPr lang="en-US" dirty="0" err="1" smtClean="0">
                <a:latin typeface="+mj-lt"/>
              </a:rPr>
              <a:t>Wiggs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and meet counselor</a:t>
            </a:r>
          </a:p>
          <a:p>
            <a:pPr>
              <a:defRPr/>
            </a:pPr>
            <a:endParaRPr lang="en-US" dirty="0" smtClean="0">
              <a:latin typeface="+mj-lt"/>
            </a:endParaRPr>
          </a:p>
          <a:p>
            <a:pPr>
              <a:defRPr/>
            </a:pPr>
            <a:r>
              <a:rPr lang="en-US" dirty="0" smtClean="0">
                <a:latin typeface="+mj-lt"/>
              </a:rPr>
              <a:t>Students will bring home a copy of their pre-registration </a:t>
            </a:r>
          </a:p>
          <a:p>
            <a:pPr>
              <a:defRPr/>
            </a:pPr>
            <a:endParaRPr lang="en-US" dirty="0" smtClean="0">
              <a:latin typeface="+mj-lt"/>
            </a:endParaRPr>
          </a:p>
          <a:p>
            <a:pPr>
              <a:defRPr/>
            </a:pPr>
            <a:r>
              <a:rPr lang="en-US" dirty="0" smtClean="0">
                <a:latin typeface="+mj-lt"/>
              </a:rPr>
              <a:t>Master schedule is built around requests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Transition Plan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085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en-US" dirty="0" smtClean="0">
                <a:solidFill>
                  <a:srgbClr val="FFC000"/>
                </a:solidFill>
                <a:latin typeface="+mj-lt"/>
              </a:rPr>
              <a:t>Middle School CCRP </a:t>
            </a:r>
            <a:r>
              <a:rPr lang="en-US" altLang="en-US" dirty="0" smtClean="0">
                <a:latin typeface="+mj-lt"/>
              </a:rPr>
              <a:t>(Spring 2014) to develop four year plan and endorsements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dirty="0" smtClean="0">
                <a:solidFill>
                  <a:srgbClr val="FFC000"/>
                </a:solidFill>
                <a:latin typeface="+mj-lt"/>
              </a:rPr>
              <a:t>End Middle School </a:t>
            </a:r>
            <a:r>
              <a:rPr lang="en-US" altLang="en-US" dirty="0" smtClean="0">
                <a:latin typeface="+mj-lt"/>
              </a:rPr>
              <a:t>with strong grades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dirty="0" smtClean="0">
                <a:solidFill>
                  <a:srgbClr val="FFC000"/>
                </a:solidFill>
                <a:latin typeface="+mj-lt"/>
              </a:rPr>
              <a:t>Pass STAAR tests </a:t>
            </a:r>
            <a:r>
              <a:rPr lang="en-US" altLang="en-US" dirty="0" smtClean="0">
                <a:latin typeface="+mj-lt"/>
              </a:rPr>
              <a:t>(required for promotion)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dirty="0" smtClean="0">
                <a:solidFill>
                  <a:srgbClr val="FFC000"/>
                </a:solidFill>
                <a:latin typeface="+mj-lt"/>
              </a:rPr>
              <a:t>Freshman Early Registration </a:t>
            </a:r>
            <a:r>
              <a:rPr lang="en-US" altLang="en-US" dirty="0" smtClean="0">
                <a:latin typeface="+mj-lt"/>
              </a:rPr>
              <a:t>(August) 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altLang="en-US" dirty="0" smtClean="0">
                <a:latin typeface="+mj-lt"/>
              </a:rPr>
              <a:t>get copy of schedule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dirty="0" smtClean="0">
                <a:solidFill>
                  <a:srgbClr val="FFC000"/>
                </a:solidFill>
                <a:latin typeface="+mj-lt"/>
              </a:rPr>
              <a:t>Summer Cub Camp </a:t>
            </a:r>
            <a:r>
              <a:rPr lang="en-US" altLang="en-US" dirty="0" smtClean="0">
                <a:latin typeface="+mj-lt"/>
              </a:rPr>
              <a:t>(Aug 13,14?)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dirty="0" smtClean="0">
                <a:solidFill>
                  <a:srgbClr val="FFC000"/>
                </a:solidFill>
                <a:latin typeface="+mj-lt"/>
              </a:rPr>
              <a:t>Welcome to El Paso High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4400" dirty="0" smtClean="0">
                <a:latin typeface="Aharoni" pitchFamily="2" charset="-79"/>
                <a:cs typeface="Aharoni" pitchFamily="2" charset="-79"/>
              </a:rPr>
            </a:br>
            <a:r>
              <a:rPr lang="en-US" sz="4400" dirty="0" smtClean="0">
                <a:latin typeface="Aharoni" pitchFamily="2" charset="-79"/>
                <a:cs typeface="Aharoni" pitchFamily="2" charset="-79"/>
              </a:rPr>
              <a:t>What can you expect at El Paso High?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9220200" cy="4708525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Monotype Sorts" pitchFamily="-28" charset="2"/>
              <a:buNone/>
              <a:defRPr/>
            </a:pPr>
            <a:r>
              <a:rPr lang="en-US" sz="3200" dirty="0" smtClean="0"/>
              <a:t> </a:t>
            </a:r>
            <a:r>
              <a:rPr lang="en-US" sz="3000" dirty="0" smtClean="0">
                <a:latin typeface="+mj-lt"/>
              </a:rPr>
              <a:t>	* Small School Environment </a:t>
            </a:r>
            <a:r>
              <a:rPr lang="en-US" sz="2600" dirty="0" smtClean="0">
                <a:latin typeface="+mj-lt"/>
              </a:rPr>
              <a:t>(family atmosphere)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Monotype Sorts" pitchFamily="-28" charset="2"/>
              <a:buNone/>
              <a:defRPr/>
            </a:pPr>
            <a:r>
              <a:rPr lang="en-US" sz="3000" dirty="0" smtClean="0">
                <a:latin typeface="+mj-lt"/>
              </a:rPr>
              <a:t>	* Opportunity for everyone to be involved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Monotype Sorts" pitchFamily="-28" charset="2"/>
              <a:buNone/>
              <a:defRPr/>
            </a:pPr>
            <a:r>
              <a:rPr lang="en-US" sz="3000" dirty="0" smtClean="0">
                <a:latin typeface="+mj-lt"/>
              </a:rPr>
              <a:t>   * Dedicated Teachers and Staff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Monotype Sorts" pitchFamily="-28" charset="2"/>
              <a:buNone/>
              <a:defRPr/>
            </a:pPr>
            <a:r>
              <a:rPr lang="en-US" sz="3000" dirty="0" smtClean="0">
                <a:latin typeface="+mj-lt"/>
              </a:rPr>
              <a:t>	* Success for All Students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Monotype Sorts" pitchFamily="-28" charset="2"/>
              <a:buNone/>
              <a:defRPr/>
            </a:pPr>
            <a:r>
              <a:rPr lang="en-US" sz="3000" dirty="0" smtClean="0">
                <a:latin typeface="+mj-lt"/>
              </a:rPr>
              <a:t>	* Supportive School Culture Focused on 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Monotype Sorts" pitchFamily="-28" charset="2"/>
              <a:buNone/>
              <a:defRPr/>
            </a:pPr>
            <a:r>
              <a:rPr lang="en-US" sz="3000" dirty="0" smtClean="0">
                <a:latin typeface="+mj-lt"/>
              </a:rPr>
              <a:t>      Respect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Monotype Sorts" pitchFamily="-28" charset="2"/>
              <a:buNone/>
              <a:defRPr/>
            </a:pPr>
            <a:r>
              <a:rPr lang="en-US" sz="3000" dirty="0">
                <a:latin typeface="+mj-lt"/>
              </a:rPr>
              <a:t>	</a:t>
            </a:r>
            <a:r>
              <a:rPr lang="en-US" sz="3000" dirty="0" smtClean="0">
                <a:latin typeface="+mj-lt"/>
              </a:rPr>
              <a:t>* Technology Rich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Monotype Sorts" pitchFamily="-28" charset="2"/>
              <a:buNone/>
              <a:defRPr/>
            </a:pPr>
            <a:r>
              <a:rPr lang="en-US" sz="3000" dirty="0" smtClean="0">
                <a:latin typeface="+mj-lt"/>
              </a:rPr>
              <a:t>   * Rich in History and Tradition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Monotype Sorts" pitchFamily="-28" charset="2"/>
              <a:buNone/>
              <a:defRPr/>
            </a:pPr>
            <a:r>
              <a:rPr lang="en-US" dirty="0" smtClean="0"/>
              <a:t>	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 smtClean="0"/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 smtClean="0"/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pic>
        <p:nvPicPr>
          <p:cNvPr id="35844" name="Picture 4" descr="MC90000094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11775"/>
            <a:ext cx="28194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6" descr="MC90000094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35613"/>
            <a:ext cx="28194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El Paso High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25513"/>
            <a:ext cx="7543800" cy="5410200"/>
          </a:xfrm>
        </p:spPr>
        <p:txBody>
          <a:bodyPr>
            <a:normAutofit lnSpcReduction="10000"/>
          </a:bodyPr>
          <a:lstStyle/>
          <a:p>
            <a:pPr marL="137160" indent="0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en-US" sz="2400" dirty="0">
              <a:latin typeface="+mj-lt"/>
              <a:ea typeface="ＭＳ Ｐゴシック" pitchFamily="34" charset="-128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>
                <a:latin typeface="+mj-lt"/>
                <a:ea typeface="ＭＳ Ｐゴシック" pitchFamily="34" charset="-128"/>
              </a:rPr>
              <a:t>Strong </a:t>
            </a:r>
            <a:r>
              <a:rPr lang="en-US" sz="2400" dirty="0" smtClean="0">
                <a:latin typeface="+mj-lt"/>
                <a:ea typeface="ＭＳ Ｐゴシック" pitchFamily="34" charset="-128"/>
              </a:rPr>
              <a:t>Academics- </a:t>
            </a:r>
            <a:r>
              <a:rPr lang="en-US" sz="2400" dirty="0" smtClean="0">
                <a:solidFill>
                  <a:srgbClr val="FFC000"/>
                </a:solidFill>
                <a:latin typeface="+mj-lt"/>
                <a:ea typeface="ＭＳ Ｐゴシック" pitchFamily="34" charset="-128"/>
              </a:rPr>
              <a:t>5</a:t>
            </a:r>
            <a:r>
              <a:rPr lang="en-US" sz="2400" dirty="0" smtClean="0">
                <a:latin typeface="+mj-lt"/>
                <a:ea typeface="ＭＳ Ｐゴシック" pitchFamily="34" charset="-128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+mj-lt"/>
                <a:ea typeface="ＭＳ Ｐゴシック" pitchFamily="34" charset="-128"/>
              </a:rPr>
              <a:t>yr</a:t>
            </a:r>
            <a:r>
              <a:rPr lang="en-US" sz="2400" dirty="0" smtClean="0">
                <a:solidFill>
                  <a:srgbClr val="FFC000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rgbClr val="FFC000"/>
                </a:solidFill>
                <a:latin typeface="+mj-lt"/>
                <a:ea typeface="ＭＳ Ｐゴシック" pitchFamily="34" charset="-128"/>
              </a:rPr>
              <a:t>state qualifier of </a:t>
            </a:r>
            <a:r>
              <a:rPr lang="en-US" sz="2400" dirty="0" err="1">
                <a:solidFill>
                  <a:srgbClr val="FFC000"/>
                </a:solidFill>
                <a:latin typeface="+mj-lt"/>
                <a:ea typeface="ＭＳ Ｐゴシック" pitchFamily="34" charset="-128"/>
              </a:rPr>
              <a:t>Acadec</a:t>
            </a:r>
            <a:r>
              <a:rPr lang="en-US" sz="2400" dirty="0">
                <a:solidFill>
                  <a:srgbClr val="FFC000"/>
                </a:solidFill>
                <a:latin typeface="+mj-lt"/>
                <a:ea typeface="ＭＳ Ｐゴシック" pitchFamily="34" charset="-128"/>
              </a:rPr>
              <a:t>, National Qualifier in High Q and History Day and over 6 million dollars in scholarships awarded in 2013, National Merit Scholars, National Merit Hispanic </a:t>
            </a:r>
            <a:r>
              <a:rPr lang="en-US" sz="2400" dirty="0" smtClean="0">
                <a:solidFill>
                  <a:srgbClr val="FFC000"/>
                </a:solidFill>
                <a:latin typeface="+mj-lt"/>
                <a:ea typeface="ＭＳ Ｐゴシック" pitchFamily="34" charset="-128"/>
              </a:rPr>
              <a:t>Scholars, only high school with all TEA distinctions (math, LA, and progress)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400" dirty="0">
              <a:solidFill>
                <a:srgbClr val="FFC000"/>
              </a:solidFill>
              <a:latin typeface="+mj-lt"/>
              <a:ea typeface="ＭＳ Ｐゴシック" pitchFamily="34" charset="-128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>
                <a:latin typeface="+mj-lt"/>
                <a:ea typeface="ＭＳ Ｐゴシック" pitchFamily="34" charset="-128"/>
              </a:rPr>
              <a:t>AP N</a:t>
            </a:r>
            <a:r>
              <a:rPr lang="en-US" sz="2400" dirty="0" smtClean="0">
                <a:latin typeface="+mj-lt"/>
                <a:ea typeface="ＭＳ Ｐゴシック" pitchFamily="34" charset="-128"/>
              </a:rPr>
              <a:t>ational math and science foundation grant</a:t>
            </a:r>
            <a:r>
              <a:rPr lang="en-US" sz="2400" dirty="0">
                <a:latin typeface="+mj-lt"/>
                <a:ea typeface="ＭＳ Ｐゴシック" pitchFamily="34" charset="-128"/>
              </a:rPr>
              <a:t>, </a:t>
            </a:r>
            <a:r>
              <a:rPr lang="en-US" sz="2400" dirty="0" smtClean="0">
                <a:latin typeface="+mj-lt"/>
                <a:ea typeface="ＭＳ Ｐゴシック" pitchFamily="34" charset="-128"/>
              </a:rPr>
              <a:t>AP Google </a:t>
            </a:r>
            <a:r>
              <a:rPr lang="en-US" sz="2400" dirty="0">
                <a:latin typeface="+mj-lt"/>
                <a:ea typeface="ＭＳ Ｐゴシック" pitchFamily="34" charset="-128"/>
              </a:rPr>
              <a:t>grant</a:t>
            </a:r>
            <a:r>
              <a:rPr lang="en-US" sz="2400" dirty="0" smtClean="0">
                <a:latin typeface="+mj-lt"/>
                <a:ea typeface="ＭＳ Ｐゴシック" pitchFamily="34" charset="-128"/>
              </a:rPr>
              <a:t>, TLI grant; </a:t>
            </a:r>
            <a:r>
              <a:rPr lang="en-US" sz="2400" dirty="0" smtClean="0">
                <a:solidFill>
                  <a:srgbClr val="FFC000"/>
                </a:solidFill>
                <a:latin typeface="+mj-lt"/>
                <a:ea typeface="ＭＳ Ｐゴシック" pitchFamily="34" charset="-128"/>
              </a:rPr>
              <a:t>record number of AP courses offered, 2013 had 55% increase in passing AP scores</a:t>
            </a:r>
          </a:p>
          <a:p>
            <a:pPr marL="548640" indent="-411480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Strength in Athletics and Fine Arts</a:t>
            </a:r>
            <a:endParaRPr lang="en-US" sz="2400" dirty="0">
              <a:latin typeface="+mj-lt"/>
              <a:ea typeface="ＭＳ Ｐゴシック" pitchFamily="34" charset="-128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pic>
        <p:nvPicPr>
          <p:cNvPr id="36868" name="Picture 3" descr="MC90000094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"/>
            <a:ext cx="28194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graphicFrame>
        <p:nvGraphicFramePr>
          <p:cNvPr id="37892" name="Object 3"/>
          <p:cNvGraphicFramePr>
            <a:graphicFrameLocks noChangeAspect="1"/>
          </p:cNvGraphicFramePr>
          <p:nvPr/>
        </p:nvGraphicFramePr>
        <p:xfrm>
          <a:off x="1524000" y="-36513"/>
          <a:ext cx="5334000" cy="690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Acrobat Document" r:id="rId3" imgW="5829300" imgH="7543800" progId="AcroExch.Document.11">
                  <p:embed/>
                </p:oleObj>
              </mc:Choice>
              <mc:Fallback>
                <p:oleObj name="Acrobat Document" r:id="rId3" imgW="5829300" imgH="7543800" progId="AcroExch.Document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-36513"/>
                        <a:ext cx="5334000" cy="690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Counselor Question and Answer</a:t>
            </a:r>
            <a:endParaRPr 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-152400" y="1600201"/>
            <a:ext cx="9448800" cy="3810000"/>
          </a:xfrm>
          <a:extLst/>
        </p:spPr>
        <p:txBody>
          <a:bodyPr numCol="2"/>
          <a:lstStyle/>
          <a:p>
            <a:pPr marL="136525" indent="0" algn="ctr">
              <a:buFont typeface="Wingdings 2" pitchFamily="18" charset="2"/>
              <a:buNone/>
              <a:defRPr/>
            </a:pPr>
            <a:r>
              <a:rPr lang="en-US" sz="1600" dirty="0" smtClean="0">
                <a:latin typeface="+mj-lt"/>
              </a:rPr>
              <a:t/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Mrs. </a:t>
            </a:r>
            <a:r>
              <a:rPr lang="en-US" sz="1600" dirty="0" err="1" smtClean="0">
                <a:latin typeface="+mj-lt"/>
              </a:rPr>
              <a:t>Cyd</a:t>
            </a:r>
            <a:r>
              <a:rPr lang="en-US" sz="1600" dirty="0" smtClean="0">
                <a:latin typeface="+mj-lt"/>
              </a:rPr>
              <a:t> Goldfarb - Students (A-</a:t>
            </a:r>
            <a:r>
              <a:rPr lang="en-US" sz="1600" dirty="0" err="1" smtClean="0">
                <a:latin typeface="+mj-lt"/>
              </a:rPr>
              <a:t>Ch</a:t>
            </a:r>
            <a:r>
              <a:rPr lang="en-US" sz="1600" dirty="0" smtClean="0">
                <a:latin typeface="+mj-lt"/>
              </a:rPr>
              <a:t>)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(915) 496-8300 </a:t>
            </a:r>
            <a:r>
              <a:rPr lang="en-US" sz="1600" dirty="0" err="1" smtClean="0">
                <a:latin typeface="+mj-lt"/>
              </a:rPr>
              <a:t>ext</a:t>
            </a:r>
            <a:r>
              <a:rPr lang="en-US" sz="1600" dirty="0" smtClean="0">
                <a:latin typeface="+mj-lt"/>
              </a:rPr>
              <a:t> 2504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  <a:hlinkClick r:id="rId2"/>
              </a:rPr>
              <a:t>cpeckgol@episd.org</a:t>
            </a:r>
            <a:r>
              <a:rPr lang="en-US" sz="1600" dirty="0" smtClean="0">
                <a:latin typeface="+mj-lt"/>
              </a:rPr>
              <a:t/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/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Ms. Aurora Rivera  - Students (</a:t>
            </a:r>
            <a:r>
              <a:rPr lang="en-US" sz="1600" dirty="0" err="1" smtClean="0">
                <a:latin typeface="+mj-lt"/>
              </a:rPr>
              <a:t>Ci-Gom</a:t>
            </a:r>
            <a:r>
              <a:rPr lang="en-US" sz="1600" dirty="0" smtClean="0">
                <a:latin typeface="+mj-lt"/>
              </a:rPr>
              <a:t>)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(915) 496-8300 </a:t>
            </a:r>
            <a:r>
              <a:rPr lang="en-US" sz="1600" dirty="0" err="1" smtClean="0">
                <a:latin typeface="+mj-lt"/>
              </a:rPr>
              <a:t>ext</a:t>
            </a:r>
            <a:r>
              <a:rPr lang="en-US" sz="1600" dirty="0" smtClean="0">
                <a:latin typeface="+mj-lt"/>
              </a:rPr>
              <a:t> 2119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  <a:hlinkClick r:id="rId3"/>
              </a:rPr>
              <a:t>arivera@episd.org</a:t>
            </a:r>
            <a:r>
              <a:rPr lang="en-US" sz="1600" dirty="0" smtClean="0">
                <a:latin typeface="+mj-lt"/>
              </a:rPr>
              <a:t/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/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Mrs. Elizabeth Espinoza - Students (</a:t>
            </a:r>
            <a:r>
              <a:rPr lang="en-US" sz="1600" dirty="0" err="1" smtClean="0">
                <a:latin typeface="+mj-lt"/>
              </a:rPr>
              <a:t>Gon-Mc</a:t>
            </a:r>
            <a:r>
              <a:rPr lang="en-US" sz="1600" dirty="0" smtClean="0">
                <a:latin typeface="+mj-lt"/>
              </a:rPr>
              <a:t>)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(915) 496-8300 </a:t>
            </a:r>
            <a:r>
              <a:rPr lang="en-US" sz="1600" dirty="0" err="1" smtClean="0">
                <a:latin typeface="+mj-lt"/>
              </a:rPr>
              <a:t>ext</a:t>
            </a:r>
            <a:r>
              <a:rPr lang="en-US" sz="1600" dirty="0" smtClean="0">
                <a:latin typeface="+mj-lt"/>
              </a:rPr>
              <a:t> 2503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  <a:hlinkClick r:id="rId4"/>
              </a:rPr>
              <a:t>eespinos@episd.org</a:t>
            </a:r>
            <a:r>
              <a:rPr lang="en-US" sz="1600" dirty="0" smtClean="0">
                <a:latin typeface="+mj-lt"/>
              </a:rPr>
              <a:t/>
            </a:r>
            <a:br>
              <a:rPr lang="en-US" sz="1600" dirty="0" smtClean="0">
                <a:latin typeface="+mj-lt"/>
              </a:rPr>
            </a:br>
            <a:endParaRPr lang="en-US" sz="1600" dirty="0" smtClean="0">
              <a:latin typeface="+mj-lt"/>
            </a:endParaRPr>
          </a:p>
          <a:p>
            <a:pPr marL="136525" indent="0" algn="ctr">
              <a:buFont typeface="Wingdings 2" pitchFamily="18" charset="2"/>
              <a:buNone/>
              <a:defRPr/>
            </a:pPr>
            <a:endParaRPr lang="en-US" sz="1600" dirty="0">
              <a:latin typeface="+mj-lt"/>
            </a:endParaRPr>
          </a:p>
          <a:p>
            <a:pPr marL="136525" indent="0" algn="ctr">
              <a:buFont typeface="Wingdings 2" pitchFamily="18" charset="2"/>
              <a:buNone/>
              <a:defRPr/>
            </a:pPr>
            <a:endParaRPr lang="en-US" sz="1600" dirty="0" smtClean="0">
              <a:latin typeface="+mj-lt"/>
            </a:endParaRPr>
          </a:p>
          <a:p>
            <a:pPr marL="136525" indent="0" algn="ctr">
              <a:buFont typeface="Wingdings 2" pitchFamily="18" charset="2"/>
              <a:buNone/>
              <a:defRPr/>
            </a:pPr>
            <a:r>
              <a:rPr lang="en-US" sz="3600" dirty="0" smtClean="0">
                <a:latin typeface="+mj-lt"/>
              </a:rPr>
              <a:t>elpaso.episd.org</a:t>
            </a:r>
          </a:p>
          <a:p>
            <a:pPr marL="136525" indent="0" algn="ctr">
              <a:buFont typeface="Wingdings 2" pitchFamily="18" charset="2"/>
              <a:buNone/>
              <a:defRPr/>
            </a:pPr>
            <a:endParaRPr lang="en-US" sz="1600" dirty="0">
              <a:latin typeface="+mj-lt"/>
            </a:endParaRPr>
          </a:p>
          <a:p>
            <a:pPr marL="136525" indent="0" algn="ctr">
              <a:buFont typeface="Wingdings 2" pitchFamily="18" charset="2"/>
              <a:buNone/>
              <a:defRPr/>
            </a:pPr>
            <a:endParaRPr lang="en-US" sz="1600" dirty="0" smtClean="0">
              <a:latin typeface="+mj-lt"/>
            </a:endParaRPr>
          </a:p>
          <a:p>
            <a:pPr marL="136525" indent="0" algn="ctr">
              <a:buFont typeface="Wingdings 2" pitchFamily="18" charset="2"/>
              <a:buNone/>
              <a:defRPr/>
            </a:pPr>
            <a:endParaRPr lang="en-US" sz="1600" dirty="0">
              <a:latin typeface="+mj-lt"/>
            </a:endParaRPr>
          </a:p>
          <a:p>
            <a:pPr marL="136525" indent="0" algn="ctr">
              <a:buFont typeface="Wingdings 2" pitchFamily="18" charset="2"/>
              <a:buNone/>
              <a:defRPr/>
            </a:pPr>
            <a:endParaRPr lang="en-US" sz="1600" dirty="0" smtClean="0">
              <a:latin typeface="+mj-lt"/>
            </a:endParaRPr>
          </a:p>
          <a:p>
            <a:pPr marL="136525" indent="0" algn="ctr">
              <a:buFont typeface="Wingdings 2" pitchFamily="18" charset="2"/>
              <a:buNone/>
              <a:defRPr/>
            </a:pPr>
            <a:endParaRPr lang="en-US" sz="1600" dirty="0">
              <a:latin typeface="+mj-lt"/>
            </a:endParaRPr>
          </a:p>
          <a:p>
            <a:pPr marL="136525" indent="0" algn="ctr">
              <a:buFont typeface="Wingdings 2" pitchFamily="18" charset="2"/>
              <a:buNone/>
              <a:defRPr/>
            </a:pPr>
            <a:r>
              <a:rPr lang="en-US" sz="1600" dirty="0" smtClean="0">
                <a:latin typeface="+mj-lt"/>
              </a:rPr>
              <a:t>Ms. Ruby Hernandez - Students (</a:t>
            </a:r>
            <a:r>
              <a:rPr lang="en-US" sz="1600" dirty="0" err="1" smtClean="0">
                <a:latin typeface="+mj-lt"/>
              </a:rPr>
              <a:t>Md-Rc</a:t>
            </a:r>
            <a:r>
              <a:rPr lang="en-US" sz="1600" dirty="0" smtClean="0">
                <a:latin typeface="+mj-lt"/>
              </a:rPr>
              <a:t>)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(915) 496-8300 </a:t>
            </a:r>
            <a:r>
              <a:rPr lang="en-US" sz="1600" dirty="0" err="1" smtClean="0">
                <a:latin typeface="+mj-lt"/>
              </a:rPr>
              <a:t>ext</a:t>
            </a:r>
            <a:r>
              <a:rPr lang="en-US" sz="1600" dirty="0" smtClean="0">
                <a:latin typeface="+mj-lt"/>
              </a:rPr>
              <a:t> 2502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  <a:hlinkClick r:id="rId5"/>
              </a:rPr>
              <a:t>rhernan6@episd.org</a:t>
            </a:r>
            <a:r>
              <a:rPr lang="en-US" sz="1600" dirty="0" smtClean="0">
                <a:latin typeface="+mj-lt"/>
              </a:rPr>
              <a:t/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/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Mr. Michael Anaya - Students (Re-Z)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(915) 496-8300 </a:t>
            </a:r>
            <a:r>
              <a:rPr lang="en-US" sz="1600" dirty="0" err="1" smtClean="0">
                <a:latin typeface="+mj-lt"/>
              </a:rPr>
              <a:t>ext</a:t>
            </a:r>
            <a:r>
              <a:rPr lang="en-US" sz="1600" dirty="0" smtClean="0">
                <a:latin typeface="+mj-lt"/>
              </a:rPr>
              <a:t> 2115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  <a:hlinkClick r:id="rId6"/>
              </a:rPr>
              <a:t>meanaya1@episd.org</a:t>
            </a:r>
            <a:r>
              <a:rPr lang="en-US" sz="1600" dirty="0" smtClean="0">
                <a:latin typeface="+mj-lt"/>
              </a:rPr>
              <a:t/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/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Cecilia Phillips - Coordinator </a:t>
            </a:r>
          </a:p>
          <a:p>
            <a:pPr marL="136525" indent="0" algn="ctr">
              <a:buFont typeface="Wingdings 2" pitchFamily="18" charset="2"/>
              <a:buNone/>
              <a:defRPr/>
            </a:pPr>
            <a:r>
              <a:rPr lang="en-US" sz="1600" dirty="0" smtClean="0">
                <a:latin typeface="+mj-lt"/>
              </a:rPr>
              <a:t>Dual Language Program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(915) 496-8300 </a:t>
            </a:r>
            <a:r>
              <a:rPr lang="en-US" sz="1600" dirty="0" err="1" smtClean="0">
                <a:latin typeface="+mj-lt"/>
              </a:rPr>
              <a:t>ext</a:t>
            </a:r>
            <a:r>
              <a:rPr lang="en-US" sz="1600" dirty="0" smtClean="0">
                <a:latin typeface="+mj-lt"/>
              </a:rPr>
              <a:t> 2109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  <a:hlinkClick r:id="rId7"/>
              </a:rPr>
              <a:t>cyphilli@episd.org</a:t>
            </a:r>
            <a:r>
              <a:rPr lang="en-US" sz="1600" dirty="0" smtClean="0">
                <a:latin typeface="+mj-lt"/>
              </a:rPr>
              <a:t/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/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/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/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 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36525" indent="0" algn="ctr">
              <a:buFont typeface="Wingdings 2" pitchFamily="18" charset="2"/>
              <a:buNone/>
              <a:defRPr/>
            </a:pPr>
            <a:endParaRPr lang="en-US" alt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4800" b="1" dirty="0">
                <a:latin typeface="+mj-lt"/>
              </a:rPr>
              <a:t>8</a:t>
            </a:r>
            <a:r>
              <a:rPr lang="en-US" sz="4800" b="1" baseline="30000" dirty="0">
                <a:latin typeface="+mj-lt"/>
              </a:rPr>
              <a:t>th</a:t>
            </a:r>
            <a:r>
              <a:rPr lang="en-US" sz="4800" b="1" dirty="0">
                <a:latin typeface="+mj-lt"/>
              </a:rPr>
              <a:t> grade students are already taking high school courses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pic>
        <p:nvPicPr>
          <p:cNvPr id="6147" name="Picture 4" descr="MC90000094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3962400"/>
            <a:ext cx="4724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High School Starts in </a:t>
            </a:r>
            <a:br>
              <a:rPr lang="en-US" dirty="0" smtClean="0"/>
            </a:br>
            <a:r>
              <a:rPr lang="en-US" dirty="0" smtClean="0"/>
              <a:t>Middle School</a:t>
            </a:r>
            <a:endParaRPr lang="en-US" dirty="0"/>
          </a:p>
        </p:txBody>
      </p:sp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863600" y="2819400"/>
            <a:ext cx="8153400" cy="3840163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altLang="en-US" dirty="0" smtClean="0">
                <a:latin typeface="+mj-lt"/>
                <a:ea typeface="ＭＳ Ｐゴシック" pitchFamily="34" charset="-128"/>
              </a:rPr>
              <a:t>Spanish 1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altLang="en-US" dirty="0" smtClean="0">
                <a:latin typeface="+mj-lt"/>
                <a:ea typeface="ＭＳ Ｐゴシック" pitchFamily="34" charset="-128"/>
              </a:rPr>
              <a:t>Spanish 2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altLang="en-US" dirty="0" smtClean="0">
                <a:latin typeface="+mj-lt"/>
                <a:ea typeface="ＭＳ Ｐゴシック" pitchFamily="34" charset="-128"/>
              </a:rPr>
              <a:t>Pre-AP Spanish 3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altLang="en-US" dirty="0" smtClean="0">
                <a:latin typeface="+mj-lt"/>
                <a:ea typeface="ＭＳ Ｐゴシック" pitchFamily="34" charset="-128"/>
              </a:rPr>
              <a:t>AP Spanish 4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altLang="en-US" dirty="0" smtClean="0">
                <a:latin typeface="+mj-lt"/>
                <a:ea typeface="ＭＳ Ｐゴシック" pitchFamily="34" charset="-128"/>
              </a:rPr>
              <a:t>PE Foundations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altLang="en-US" dirty="0" smtClean="0">
                <a:latin typeface="+mj-lt"/>
                <a:ea typeface="ＭＳ Ｐゴシック" pitchFamily="34" charset="-128"/>
              </a:rPr>
              <a:t>Keyboarding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altLang="en-US" dirty="0" smtClean="0">
                <a:latin typeface="+mj-lt"/>
                <a:ea typeface="ＭＳ Ｐゴシック" pitchFamily="34" charset="-128"/>
              </a:rPr>
              <a:t>Pre-AP Algebra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altLang="en-US" dirty="0" smtClean="0">
                <a:latin typeface="+mj-lt"/>
                <a:ea typeface="ＭＳ Ｐゴシック" pitchFamily="34" charset="-128"/>
              </a:rPr>
              <a:t>Some Specific Technology Courses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altLang="en-US" dirty="0" smtClean="0">
              <a:ea typeface="ＭＳ Ｐゴシック" pitchFamily="34" charset="-128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577850" y="1382713"/>
            <a:ext cx="693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itchFamily="34" charset="0"/>
              </a:rPr>
              <a:t>The following Middle School courses are part of your high school transcript, high school ranking and high school GPA</a:t>
            </a:r>
          </a:p>
        </p:txBody>
      </p:sp>
      <p:pic>
        <p:nvPicPr>
          <p:cNvPr id="7173" name="Picture 4" descr="MC90000094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2613025"/>
            <a:ext cx="274320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High School Credit “The Basics”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04800" y="1481138"/>
            <a:ext cx="8610600" cy="4525962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r>
              <a:rPr lang="en-US" dirty="0" smtClean="0">
                <a:solidFill>
                  <a:srgbClr val="FFC000"/>
                </a:solidFill>
                <a:latin typeface="+mj-lt"/>
              </a:rPr>
              <a:t>All classes</a:t>
            </a:r>
            <a:r>
              <a:rPr lang="en-US" dirty="0" smtClean="0">
                <a:latin typeface="+mj-lt"/>
              </a:rPr>
              <a:t> earn.5 credit per semester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r>
              <a:rPr lang="en-US" dirty="0" smtClean="0">
                <a:solidFill>
                  <a:srgbClr val="FFC000"/>
                </a:solidFill>
                <a:latin typeface="+mj-lt"/>
              </a:rPr>
              <a:t>A course usually has related parts for each semester</a:t>
            </a:r>
            <a:r>
              <a:rPr lang="en-US" dirty="0" smtClean="0">
                <a:latin typeface="+mj-lt"/>
              </a:rPr>
              <a:t> (example: Algebra 1A and  1B)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endParaRPr lang="en-US" sz="900" dirty="0" smtClean="0">
              <a:latin typeface="+mj-lt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r>
              <a:rPr lang="en-US" dirty="0" smtClean="0">
                <a:solidFill>
                  <a:srgbClr val="FFC000"/>
                </a:solidFill>
                <a:latin typeface="+mj-lt"/>
              </a:rPr>
              <a:t>Grades:</a:t>
            </a:r>
          </a:p>
          <a:p>
            <a:pPr marL="621792" lvl="1" indent="-283464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+mj-lt"/>
              </a:rPr>
              <a:t>45% of grade is each nine weeks</a:t>
            </a:r>
          </a:p>
          <a:p>
            <a:pPr marL="621792" lvl="1" indent="-283464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+mj-lt"/>
              </a:rPr>
              <a:t>10% is final exam </a:t>
            </a:r>
          </a:p>
          <a:p>
            <a:pPr marL="338328" lvl="1" indent="0" eaLnBrk="1" fontAlgn="auto" hangingPunct="1">
              <a:spcBef>
                <a:spcPts val="324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>
              <a:latin typeface="+mj-lt"/>
            </a:endParaRPr>
          </a:p>
          <a:p>
            <a:pPr marL="393192" lvl="1" indent="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en-US" dirty="0" smtClean="0">
                <a:solidFill>
                  <a:srgbClr val="FFC000"/>
                </a:solidFill>
                <a:latin typeface="+mj-lt"/>
              </a:rPr>
              <a:t>Bonus Weight: </a:t>
            </a:r>
            <a:r>
              <a:rPr lang="en-US" dirty="0" smtClean="0">
                <a:latin typeface="+mj-lt"/>
              </a:rPr>
              <a:t>Given to Pre-AP, Dual Credit and AP courses</a:t>
            </a:r>
          </a:p>
          <a:p>
            <a:pPr marL="393192" lvl="1" indent="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en-US" dirty="0" smtClean="0">
                <a:latin typeface="+mj-lt"/>
              </a:rPr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r>
              <a:rPr lang="en-US" dirty="0" smtClean="0">
                <a:solidFill>
                  <a:srgbClr val="FFC000"/>
                </a:solidFill>
                <a:latin typeface="+mj-lt"/>
              </a:rPr>
              <a:t>To earn course credit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:</a:t>
            </a:r>
            <a:r>
              <a:rPr lang="en-US" dirty="0" smtClean="0">
                <a:solidFill>
                  <a:srgbClr val="FFC000"/>
                </a:solidFill>
                <a:latin typeface="+mj-lt"/>
              </a:rPr>
              <a:t> </a:t>
            </a:r>
            <a:r>
              <a:rPr lang="en-US" dirty="0" smtClean="0">
                <a:latin typeface="+mj-lt"/>
              </a:rPr>
              <a:t>must have 70% grade and 90% attendance at each semester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Types of </a:t>
            </a:r>
            <a:r>
              <a:rPr lang="en-US" dirty="0"/>
              <a:t>H</a:t>
            </a:r>
            <a:r>
              <a:rPr lang="en-US" dirty="0" smtClean="0"/>
              <a:t>igh School Courses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r>
              <a:rPr lang="en-US" dirty="0" smtClean="0">
                <a:latin typeface="+mj-lt"/>
              </a:rPr>
              <a:t>Regular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endParaRPr lang="en-US" dirty="0" smtClean="0">
              <a:latin typeface="+mj-lt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r>
              <a:rPr lang="en-US" dirty="0" smtClean="0">
                <a:latin typeface="+mj-lt"/>
              </a:rPr>
              <a:t>Pre-Advanced Placement (PAP)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endParaRPr lang="en-US" dirty="0" smtClean="0">
              <a:latin typeface="+mj-lt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r>
              <a:rPr lang="en-US" dirty="0" smtClean="0">
                <a:latin typeface="+mj-lt"/>
              </a:rPr>
              <a:t>Advanced Placement (AP) </a:t>
            </a:r>
          </a:p>
          <a:p>
            <a:pPr marL="686435" lvl="1" indent="-256032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r>
              <a:rPr lang="en-US" dirty="0" smtClean="0">
                <a:latin typeface="+mj-lt"/>
              </a:rPr>
              <a:t>Nationally recognized College Prep Courses </a:t>
            </a:r>
          </a:p>
          <a:p>
            <a:pPr marL="686435" lvl="1" indent="-256032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r>
              <a:rPr lang="en-US" dirty="0">
                <a:latin typeface="+mj-lt"/>
              </a:rPr>
              <a:t>E</a:t>
            </a:r>
            <a:r>
              <a:rPr lang="en-US" dirty="0" smtClean="0">
                <a:latin typeface="+mj-lt"/>
              </a:rPr>
              <a:t>arn college credit with passing scores on AP exams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latin typeface="+mj-lt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r>
              <a:rPr lang="en-US" dirty="0" smtClean="0">
                <a:latin typeface="+mj-lt"/>
              </a:rPr>
              <a:t>Dual Credit </a:t>
            </a:r>
          </a:p>
          <a:p>
            <a:pPr marL="686435" lvl="1" indent="-256032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r>
              <a:rPr lang="en-US" dirty="0" smtClean="0">
                <a:latin typeface="+mj-lt"/>
              </a:rPr>
              <a:t>Community College Courses (Juniors and Seniors Eligible)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endParaRPr lang="en-US" dirty="0">
              <a:latin typeface="+mj-lt"/>
            </a:endParaRPr>
          </a:p>
          <a:p>
            <a:pPr marL="109728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None/>
              <a:defRPr/>
            </a:pPr>
            <a:r>
              <a:rPr lang="en-US" sz="2600" dirty="0" smtClean="0">
                <a:solidFill>
                  <a:srgbClr val="FFC000"/>
                </a:solidFill>
                <a:latin typeface="+mj-lt"/>
              </a:rPr>
              <a:t>(Refer to El Paso High Courses Brochure and webpage)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Biggest Factors of College Admission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029200"/>
          </a:xfrm>
        </p:spPr>
        <p:txBody>
          <a:bodyPr>
            <a:normAutofit fontScale="850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r>
              <a:rPr lang="en-US" b="1" dirty="0" smtClean="0">
                <a:solidFill>
                  <a:srgbClr val="FFC000"/>
                </a:solidFill>
                <a:latin typeface="+mj-lt"/>
              </a:rPr>
              <a:t>Rigorous High School Courses Successfully Taken </a:t>
            </a:r>
          </a:p>
          <a:p>
            <a:pPr marL="686435" lvl="1" indent="-256032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r>
              <a:rPr lang="en-US" b="1" dirty="0">
                <a:latin typeface="+mj-lt"/>
              </a:rPr>
              <a:t>P</a:t>
            </a:r>
            <a:r>
              <a:rPr lang="en-US" b="1" dirty="0" smtClean="0">
                <a:latin typeface="+mj-lt"/>
              </a:rPr>
              <a:t>re-AP or College Board AP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None/>
              <a:defRPr/>
            </a:pPr>
            <a:endParaRPr lang="en-US" b="1" dirty="0" smtClean="0">
              <a:latin typeface="+mj-lt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r>
              <a:rPr lang="en-US" b="1" dirty="0" smtClean="0">
                <a:solidFill>
                  <a:srgbClr val="FFC000"/>
                </a:solidFill>
                <a:latin typeface="+mj-lt"/>
              </a:rPr>
              <a:t>Scores</a:t>
            </a:r>
            <a:r>
              <a:rPr lang="en-US" b="1" dirty="0" smtClean="0">
                <a:latin typeface="+mj-lt"/>
              </a:rPr>
              <a:t> on AP, SAT, ACT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endParaRPr lang="en-US" b="1" dirty="0" smtClean="0">
              <a:latin typeface="+mj-lt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r>
              <a:rPr lang="en-US" b="1" dirty="0" smtClean="0">
                <a:solidFill>
                  <a:srgbClr val="FFC000"/>
                </a:solidFill>
                <a:latin typeface="+mj-lt"/>
              </a:rPr>
              <a:t>Experiences/Involvement</a:t>
            </a:r>
            <a:r>
              <a:rPr lang="en-US" b="1" dirty="0" smtClean="0">
                <a:latin typeface="+mj-lt"/>
              </a:rPr>
              <a:t> (Resume)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endParaRPr lang="en-US" b="1" dirty="0" smtClean="0">
              <a:latin typeface="+mj-lt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r>
              <a:rPr lang="en-US" b="1" dirty="0" smtClean="0">
                <a:solidFill>
                  <a:srgbClr val="FFC000"/>
                </a:solidFill>
                <a:latin typeface="+mj-lt"/>
              </a:rPr>
              <a:t>Class Ranking </a:t>
            </a:r>
          </a:p>
          <a:p>
            <a:pPr marL="621792" lvl="1" indent="-283464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b="1" dirty="0" smtClean="0">
                <a:latin typeface="+mj-lt"/>
              </a:rPr>
              <a:t>Texas Colleges automatic acceptance for Top 10</a:t>
            </a:r>
            <a:r>
              <a:rPr lang="en-US" sz="2600" b="1" dirty="0" smtClean="0">
                <a:latin typeface="+mj-lt"/>
              </a:rPr>
              <a:t>% </a:t>
            </a:r>
          </a:p>
          <a:p>
            <a:pPr marL="621792" lvl="1" indent="-283464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600" b="1" dirty="0" smtClean="0">
                <a:latin typeface="+mj-lt"/>
              </a:rPr>
              <a:t>(</a:t>
            </a:r>
            <a:r>
              <a:rPr lang="en-US" sz="1600" b="1" dirty="0" err="1">
                <a:latin typeface="+mj-lt"/>
              </a:rPr>
              <a:t>appr</a:t>
            </a:r>
            <a:r>
              <a:rPr lang="en-US" sz="1600" b="1" dirty="0">
                <a:latin typeface="+mj-lt"/>
              </a:rPr>
              <a:t>. 96% </a:t>
            </a:r>
            <a:r>
              <a:rPr lang="en-US" sz="1600" b="1" dirty="0" smtClean="0">
                <a:latin typeface="+mj-lt"/>
              </a:rPr>
              <a:t>average including weighted classes)</a:t>
            </a:r>
            <a:endParaRPr lang="en-US" sz="1600" b="1" dirty="0">
              <a:latin typeface="+mj-lt"/>
            </a:endParaRPr>
          </a:p>
          <a:p>
            <a:pPr marL="621792" lvl="1" indent="-283464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b="1" dirty="0" smtClean="0">
              <a:latin typeface="+mj-lt"/>
            </a:endParaRPr>
          </a:p>
          <a:p>
            <a:pPr marL="621792" lvl="1" indent="-283464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b="1" dirty="0" smtClean="0">
                <a:latin typeface="+mj-lt"/>
              </a:rPr>
              <a:t>UT Austin- Top 7% </a:t>
            </a:r>
            <a:r>
              <a:rPr lang="en-US" sz="1500" b="1" dirty="0" smtClean="0">
                <a:latin typeface="+mj-lt"/>
              </a:rPr>
              <a:t>(</a:t>
            </a:r>
            <a:r>
              <a:rPr lang="en-US" sz="1500" b="1" dirty="0" err="1" smtClean="0">
                <a:latin typeface="+mj-lt"/>
              </a:rPr>
              <a:t>Appr</a:t>
            </a:r>
            <a:r>
              <a:rPr lang="en-US" sz="1500" b="1" dirty="0" smtClean="0">
                <a:latin typeface="+mj-lt"/>
              </a:rPr>
              <a:t>. 97%)</a:t>
            </a:r>
          </a:p>
          <a:p>
            <a:pPr marL="621792" lvl="1" indent="-283464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sz="1500" b="1" dirty="0">
              <a:latin typeface="+mj-lt"/>
            </a:endParaRPr>
          </a:p>
          <a:p>
            <a:pPr marL="393192" lvl="1" indent="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en-US" sz="3200" b="1" dirty="0" smtClean="0">
                <a:solidFill>
                  <a:srgbClr val="FFC000"/>
                </a:solidFill>
                <a:latin typeface="+mj-lt"/>
              </a:rPr>
              <a:t>All of these can start happening now!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endParaRPr lang="en-US" dirty="0"/>
          </a:p>
        </p:txBody>
      </p:sp>
      <p:pic>
        <p:nvPicPr>
          <p:cNvPr id="10244" name="Picture 4" descr="MC90000094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2057400"/>
            <a:ext cx="274320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Housebill</a:t>
            </a:r>
            <a:r>
              <a:rPr lang="en-US" dirty="0" smtClean="0"/>
              <a:t> 5</a:t>
            </a:r>
            <a:endParaRPr lang="en-US" dirty="0"/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5241925"/>
          </a:xfrm>
        </p:spPr>
        <p:txBody>
          <a:bodyPr/>
          <a:lstStyle/>
          <a:p>
            <a:pPr marL="1362075" lvl="4" indent="0">
              <a:buFont typeface="Wingdings 2" pitchFamily="18" charset="2"/>
              <a:buNone/>
              <a:defRPr/>
            </a:pPr>
            <a:r>
              <a:rPr lang="en-US" altLang="en-US" dirty="0" smtClean="0">
                <a:latin typeface="+mj-lt"/>
              </a:rPr>
              <a:t>http://www.tea.state.tx.us/graduation.aspx</a:t>
            </a:r>
          </a:p>
        </p:txBody>
      </p:sp>
      <p:graphicFrame>
        <p:nvGraphicFramePr>
          <p:cNvPr id="11268" name="Object 2"/>
          <p:cNvGraphicFramePr>
            <a:graphicFrameLocks noChangeAspect="1"/>
          </p:cNvGraphicFramePr>
          <p:nvPr/>
        </p:nvGraphicFramePr>
        <p:xfrm>
          <a:off x="2743200" y="1503363"/>
          <a:ext cx="32004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Acrobat Document" r:id="rId3" imgW="6858000" imgH="5143500" progId="AcroExch.Document.11">
                  <p:embed/>
                </p:oleObj>
              </mc:Choice>
              <mc:Fallback>
                <p:oleObj name="Acrobat Document" r:id="rId3" imgW="6858000" imgH="5143500" progId="AcroExch.Document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503363"/>
                        <a:ext cx="3200400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0" y="3886200"/>
            <a:ext cx="7772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 algn="ctr" defTabSz="914400">
              <a:buFont typeface="Wingdings 2" pitchFamily="18" charset="2"/>
              <a:buNone/>
              <a:defRPr/>
            </a:pPr>
            <a:r>
              <a:rPr lang="en-US" sz="2000" b="1" dirty="0" smtClean="0">
                <a:latin typeface="+mj-lt"/>
                <a:hlinkClick r:id="rId5"/>
              </a:rPr>
              <a:t>https://elpaso.episd.org</a:t>
            </a:r>
            <a:endParaRPr lang="en-US" sz="2000" b="1" dirty="0" smtClean="0">
              <a:latin typeface="+mj-lt"/>
            </a:endParaRPr>
          </a:p>
          <a:p>
            <a:pPr marL="136525" indent="0" algn="ctr" defTabSz="914400">
              <a:buFont typeface="Wingdings 2" pitchFamily="18" charset="2"/>
              <a:buNone/>
              <a:defRPr/>
            </a:pPr>
            <a:r>
              <a:rPr lang="en-US" sz="2000" b="1" dirty="0" smtClean="0">
                <a:latin typeface="+mj-lt"/>
              </a:rPr>
              <a:t>(quick links </a:t>
            </a:r>
            <a:r>
              <a:rPr lang="en-US" sz="2000" b="1" dirty="0" err="1" smtClean="0">
                <a:latin typeface="+mj-lt"/>
              </a:rPr>
              <a:t>Housebill</a:t>
            </a:r>
            <a:r>
              <a:rPr lang="en-US" sz="2000" b="1" dirty="0" smtClean="0">
                <a:latin typeface="+mj-lt"/>
              </a:rPr>
              <a:t> 5)</a:t>
            </a:r>
          </a:p>
          <a:p>
            <a:pPr marL="136525" indent="0" defTabSz="914400">
              <a:buFont typeface="Wingdings 2" pitchFamily="18" charset="2"/>
              <a:buNone/>
              <a:defRPr/>
            </a:pPr>
            <a:endParaRPr lang="en-US" sz="2000" dirty="0">
              <a:latin typeface="+mj-lt"/>
            </a:endParaRPr>
          </a:p>
          <a:p>
            <a:pPr defTabSz="914400">
              <a:defRPr/>
            </a:pPr>
            <a:r>
              <a:rPr lang="en-US" sz="1800" i="1" dirty="0" smtClean="0">
                <a:latin typeface="+mj-lt"/>
              </a:rPr>
              <a:t>The Commissioner must adopt a transition plan to implement House Bill (HB) 5 and replace the Minimum High School Program (MHSP), Recommended High School Program (RHSP), and Distinguished Achievement Program (DAP) with the foundation program beginning with the </a:t>
            </a:r>
            <a:r>
              <a:rPr lang="en-US" sz="1800" b="1" i="1" dirty="0" smtClean="0">
                <a:latin typeface="+mj-lt"/>
              </a:rPr>
              <a:t>2014-2015 school year</a:t>
            </a:r>
            <a:r>
              <a:rPr lang="en-US" sz="1800" i="1" dirty="0" smtClean="0">
                <a:latin typeface="+mj-lt"/>
              </a:rPr>
              <a:t>.</a:t>
            </a:r>
          </a:p>
          <a:p>
            <a:pPr defTabSz="914400">
              <a:defRPr/>
            </a:pPr>
            <a:endParaRPr lang="en-US" altLang="en-US" sz="20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High School  &amp;amp;  What to Know Now&amp;quot;&quot;/&gt;&lt;property id=&quot;20307&quot; value=&quot;270&quot;/&gt;&lt;/object&gt;&lt;object type=&quot;3&quot; unique_id=&quot;10004&quot;&gt;&lt;property id=&quot;20148&quot; value=&quot;5&quot;/&gt;&lt;property id=&quot;20300&quot; value=&quot;Slide 2 - &amp;quot;Plan for Tonight&amp;quot;&quot;/&gt;&lt;property id=&quot;20307&quot; value=&quot;291&quot;/&gt;&lt;/object&gt;&lt;object type=&quot;3&quot; unique_id=&quot;10005&quot;&gt;&lt;property id=&quot;20148&quot; value=&quot;5&quot;/&gt;&lt;property id=&quot;20300&quot; value=&quot;Slide 3&quot;/&gt;&lt;property id=&quot;20307&quot; value=&quot;284&quot;/&gt;&lt;/object&gt;&lt;object type=&quot;3&quot; unique_id=&quot;10006&quot;&gt;&lt;property id=&quot;20148&quot; value=&quot;5&quot;/&gt;&lt;property id=&quot;20300&quot; value=&quot;Slide 4&quot;/&gt;&lt;property id=&quot;20307&quot; value=&quot;289&quot;/&gt;&lt;/object&gt;&lt;object type=&quot;3&quot; unique_id=&quot;10007&quot;&gt;&lt;property id=&quot;20148&quot; value=&quot;5&quot;/&gt;&lt;property id=&quot;20300&quot; value=&quot;Slide 5 - &amp;quot;High School Starts in  Middle School&amp;quot;&quot;/&gt;&lt;property id=&quot;20307&quot; value=&quot;280&quot;/&gt;&lt;/object&gt;&lt;object type=&quot;3&quot; unique_id=&quot;10008&quot;&gt;&lt;property id=&quot;20148&quot; value=&quot;5&quot;/&gt;&lt;property id=&quot;20300&quot; value=&quot;Slide 6 - &amp;quot;High School Credit “The Basics”&amp;quot;&quot;/&gt;&lt;property id=&quot;20307&quot; value=&quot;257&quot;/&gt;&lt;/object&gt;&lt;object type=&quot;3&quot; unique_id=&quot;10009&quot;&gt;&lt;property id=&quot;20148&quot; value=&quot;5&quot;/&gt;&lt;property id=&quot;20300&quot; value=&quot;Slide 7 - &amp;quot;Types of High School Courses&amp;quot;&quot;/&gt;&lt;property id=&quot;20307&quot; value=&quot;264&quot;/&gt;&lt;/object&gt;&lt;object type=&quot;3&quot; unique_id=&quot;10010&quot;&gt;&lt;property id=&quot;20148&quot; value=&quot;5&quot;/&gt;&lt;property id=&quot;20300&quot; value=&quot;Slide 8 - &amp;quot;Biggest Factors of College Admission&amp;quot;&quot;/&gt;&lt;property id=&quot;20307&quot; value=&quot;285&quot;/&gt;&lt;/object&gt;&lt;object type=&quot;3&quot; unique_id=&quot;10011&quot;&gt;&lt;property id=&quot;20148&quot; value=&quot;5&quot;/&gt;&lt;property id=&quot;20300&quot; value=&quot;Slide 9 - &amp;quot;Housebill 5&amp;quot;&quot;/&gt;&lt;property id=&quot;20307&quot; value=&quot;299&quot;/&gt;&lt;/object&gt;&lt;object type=&quot;3&quot; unique_id=&quot;10012&quot;&gt;&lt;property id=&quot;20148&quot; value=&quot;5&quot;/&gt;&lt;property id=&quot;20300&quot; value=&quot;Slide 10 - &amp;quot;Foundation Plan Distinguished Achievement  26 credits &amp;quot;&quot;/&gt;&lt;property id=&quot;20307&quot; value=&quot;309&quot;/&gt;&lt;/object&gt;&lt;object type=&quot;3&quot; unique_id=&quot;10013&quot;&gt;&lt;property id=&quot;20148&quot; value=&quot;5&quot;/&gt;&lt;property id=&quot;20300&quot; value=&quot;Slide 11 - &amp;quot;Endorsements&amp;quot;&quot;/&gt;&lt;property id=&quot;20307&quot; value=&quot;311&quot;/&gt;&lt;/object&gt;&lt;object type=&quot;3&quot; unique_id=&quot;10014&quot;&gt;&lt;property id=&quot;20148&quot; value=&quot;5&quot;/&gt;&lt;property id=&quot;20300&quot; value=&quot;Slide 12 - &amp;quot;STEM&amp;quot;&quot;/&gt;&lt;property id=&quot;20307&quot; value=&quot;310&quot;/&gt;&lt;/object&gt;&lt;object type=&quot;3&quot; unique_id=&quot;10015&quot;&gt;&lt;property id=&quot;20148&quot; value=&quot;5&quot;/&gt;&lt;property id=&quot;20300&quot; value=&quot;Slide 13 - &amp;quot;Business and Industry: &amp;quot;&quot;/&gt;&lt;property id=&quot;20307&quot; value=&quot;312&quot;/&gt;&lt;/object&gt;&lt;object type=&quot;3&quot; unique_id=&quot;10016&quot;&gt;&lt;property id=&quot;20148&quot; value=&quot;5&quot;/&gt;&lt;property id=&quot;20300&quot; value=&quot;Slide 14 - &amp;quot;Public Services&amp;quot;&quot;/&gt;&lt;property id=&quot;20307&quot; value=&quot;313&quot;/&gt;&lt;/object&gt;&lt;object type=&quot;3&quot; unique_id=&quot;10017&quot;&gt;&lt;property id=&quot;20148&quot; value=&quot;5&quot;/&gt;&lt;property id=&quot;20300&quot; value=&quot;Slide 15 - &amp;quot;Arts and Humanities&amp;quot;&quot;/&gt;&lt;property id=&quot;20307&quot; value=&quot;314&quot;/&gt;&lt;/object&gt;&lt;object type=&quot;3&quot; unique_id=&quot;10018&quot;&gt;&lt;property id=&quot;20148&quot; value=&quot;5&quot;/&gt;&lt;property id=&quot;20300&quot; value=&quot;Slide 16 - &amp;quot;Multidisciplinary Studies&amp;quot;&quot;/&gt;&lt;property id=&quot;20307&quot; value=&quot;315&quot;/&gt;&lt;/object&gt;&lt;object type=&quot;3&quot; unique_id=&quot;10019&quot;&gt;&lt;property id=&quot;20148&quot; value=&quot;5&quot;/&gt;&lt;property id=&quot;20300&quot; value=&quot;Slide 17 - &amp;quot;CCTE &amp;amp; CTE Career and Technology Education &amp;quot;&quot;/&gt;&lt;property id=&quot;20307&quot; value=&quot;300&quot;/&gt;&lt;/object&gt;&lt;object type=&quot;3&quot; unique_id=&quot;10020&quot;&gt;&lt;property id=&quot;20148&quot; value=&quot;5&quot;/&gt;&lt;property id=&quot;20300&quot; value=&quot;Slide 18 - &amp;quot;Students Junior &amp;amp; Senior year can attend two or four periods at CCTE for following fields: &amp;quot;&quot;/&gt;&lt;property id=&quot;20307&quot; value=&quot;301&quot;/&gt;&lt;/object&gt;&lt;object type=&quot;3&quot; unique_id=&quot;10021&quot;&gt;&lt;property id=&quot;20148&quot; value=&quot;5&quot;/&gt;&lt;property id=&quot;20300&quot; value=&quot;Slide 19 - &amp;quot;Performance Acknowledgments&amp;quot;&quot;/&gt;&lt;property id=&quot;20307&quot; value=&quot;316&quot;/&gt;&lt;/object&gt;&lt;object type=&quot;3&quot; unique_id=&quot;10022&quot;&gt;&lt;property id=&quot;20148&quot; value=&quot;5&quot;/&gt;&lt;property id=&quot;20300&quot; value=&quot;Slide 20 - &amp;quot;Dual Language Magnet&amp;quot;&quot;/&gt;&lt;property id=&quot;20307&quot; value=&quot;302&quot;/&gt;&lt;/object&gt;&lt;object type=&quot;3&quot; unique_id=&quot;10023&quot;&gt;&lt;property id=&quot;20148&quot; value=&quot;5&quot;/&gt;&lt;property id=&quot;20300&quot; value=&quot;Slide 21 - &amp;quot;Why Dual Language Magnet Program?&amp;quot;&quot;/&gt;&lt;property id=&quot;20307&quot; value=&quot;271&quot;/&gt;&lt;/object&gt;&lt;object type=&quot;3&quot; unique_id=&quot;10024&quot;&gt;&lt;property id=&quot;20148&quot; value=&quot;5&quot;/&gt;&lt;property id=&quot;20300&quot; value=&quot;Slide 22 - &amp;quot;End of Course STAAR Exams&amp;quot;&quot;/&gt;&lt;property id=&quot;20307&quot; value=&quot;286&quot;/&gt;&lt;/object&gt;&lt;object type=&quot;3&quot; unique_id=&quot;10025&quot;&gt;&lt;property id=&quot;20148&quot; value=&quot;5&quot;/&gt;&lt;property id=&quot;20300&quot; value=&quot;Slide 23 - &amp;quot;For more Information:&amp;quot;&quot;/&gt;&lt;property id=&quot;20307&quot; value=&quot;279&quot;/&gt;&lt;/object&gt;&lt;object type=&quot;3&quot; unique_id=&quot;10026&quot;&gt;&lt;property id=&quot;20148&quot; value=&quot;5&quot;/&gt;&lt;property id=&quot;20300&quot; value=&quot;Slide 24 - &amp;quot;Welcome Class of 2018 students and parents! &amp;quot;&quot;/&gt;&lt;property id=&quot;20307&quot; value=&quot;290&quot;/&gt;&lt;/object&gt;&lt;object type=&quot;3&quot; unique_id=&quot;10027&quot;&gt;&lt;property id=&quot;20148&quot; value=&quot;5&quot;/&gt;&lt;property id=&quot;20300&quot; value=&quot;Slide 25 - &amp;quot;Schedule&amp;quot;&quot;/&gt;&lt;property id=&quot;20307&quot; value=&quot;307&quot;/&gt;&lt;/object&gt;&lt;object type=&quot;3&quot; unique_id=&quot;10028&quot;&gt;&lt;property id=&quot;20148&quot; value=&quot;5&quot;/&gt;&lt;property id=&quot;20300&quot; value=&quot;Slide 26 - &amp;quot;Freshman Pre-registration Most asked questions&amp;quot;&quot;/&gt;&lt;property id=&quot;20307&quot; value=&quot;305&quot;/&gt;&lt;/object&gt;&lt;object type=&quot;3&quot; unique_id=&quot;10029&quot;&gt;&lt;property id=&quot;20148&quot; value=&quot;5&quot;/&gt;&lt;property id=&quot;20300&quot; value=&quot;Slide 27 - &amp;quot;Language other than English (state requirement) &amp;quot;&quot;/&gt;&lt;property id=&quot;20307&quot; value=&quot;306&quot;/&gt;&lt;/object&gt;&lt;object type=&quot;3&quot; unique_id=&quot;10030&quot;&gt;&lt;property id=&quot;20148&quot; value=&quot;5&quot;/&gt;&lt;property id=&quot;20300&quot; value=&quot;Slide 28 - &amp;quot;Pre-AP or Regular?&amp;quot;&quot;/&gt;&lt;property id=&quot;20307&quot; value=&quot;318&quot;/&gt;&lt;/object&gt;&lt;object type=&quot;3&quot; unique_id=&quot;10031&quot;&gt;&lt;property id=&quot;20148&quot; value=&quot;5&quot;/&gt;&lt;property id=&quot;20300&quot; value=&quot;Slide 29 - &amp;quot;Pre-Registration&amp;quot;&quot;/&gt;&lt;property id=&quot;20307&quot; value=&quot;303&quot;/&gt;&lt;/object&gt;&lt;object type=&quot;3&quot; unique_id=&quot;10032&quot;&gt;&lt;property id=&quot;20148&quot; value=&quot;5&quot;/&gt;&lt;property id=&quot;20300&quot; value=&quot;Slide 30 - &amp;quot;Sample 9th grade Schedules&amp;quot;&quot;/&gt;&lt;property id=&quot;20307&quot; value=&quot;308&quot;/&gt;&lt;/object&gt;&lt;object type=&quot;3&quot; unique_id=&quot;10033&quot;&gt;&lt;property id=&quot;20148&quot; value=&quot;5&quot;/&gt;&lt;property id=&quot;20300&quot; value=&quot;Slide 31 - &amp;quot;Pre-registration Plan&amp;quot;&quot;/&gt;&lt;property id=&quot;20307&quot; value=&quot;304&quot;/&gt;&lt;/object&gt;&lt;object type=&quot;3&quot; unique_id=&quot;10034&quot;&gt;&lt;property id=&quot;20148&quot; value=&quot;5&quot;/&gt;&lt;property id=&quot;20300&quot; value=&quot;Slide 32 - &amp;quot;Transition Plan&amp;quot;&quot;/&gt;&lt;property id=&quot;20307&quot; value=&quot;297&quot;/&gt;&lt;/object&gt;&lt;object type=&quot;3&quot; unique_id=&quot;10035&quot;&gt;&lt;property id=&quot;20148&quot; value=&quot;5&quot;/&gt;&lt;property id=&quot;20300&quot; value=&quot;Slide 33 - &amp;quot; What can you expect at El Paso High? &amp;quot;&quot;/&gt;&lt;property id=&quot;20307&quot; value=&quot;292&quot;/&gt;&lt;/object&gt;&lt;object type=&quot;3&quot; unique_id=&quot;10036&quot;&gt;&lt;property id=&quot;20148&quot; value=&quot;5&quot;/&gt;&lt;property id=&quot;20300&quot; value=&quot;Slide 34 - &amp;quot;El Paso High School&amp;quot;&quot;/&gt;&lt;property id=&quot;20307&quot; value=&quot;294&quot;/&gt;&lt;/object&gt;&lt;object type=&quot;3&quot; unique_id=&quot;10037&quot;&gt;&lt;property id=&quot;20148&quot; value=&quot;5&quot;/&gt;&lt;property id=&quot;20300&quot; value=&quot;Slide 35&quot;/&gt;&lt;property id=&quot;20307&quot; value=&quot;298&quot;/&gt;&lt;/object&gt;&lt;object type=&quot;3&quot; unique_id=&quot;10038&quot;&gt;&lt;property id=&quot;20148&quot; value=&quot;5&quot;/&gt;&lt;property id=&quot;20300&quot; value=&quot;Slide 36 - &amp;quot;Counselor Question and Answer&amp;quot;&quot;/&gt;&lt;property id=&quot;20307&quot; value=&quot;317&quot;/&gt;&lt;/object&gt;&lt;/object&gt;&lt;object type=&quot;8&quot; unique_id=&quot;10076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2243</TotalTime>
  <Words>1260</Words>
  <Application>Microsoft Office PowerPoint</Application>
  <PresentationFormat>On-screen Show (4:3)</PresentationFormat>
  <Paragraphs>349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Arial</vt:lpstr>
      <vt:lpstr>ＭＳ Ｐゴシック</vt:lpstr>
      <vt:lpstr>Lucida Sans</vt:lpstr>
      <vt:lpstr>Book Antiqua</vt:lpstr>
      <vt:lpstr>Wingdings 2</vt:lpstr>
      <vt:lpstr>Wingdings</vt:lpstr>
      <vt:lpstr>Wingdings 3</vt:lpstr>
      <vt:lpstr>Calibri</vt:lpstr>
      <vt:lpstr>Verdana</vt:lpstr>
      <vt:lpstr>Monotype Sorts</vt:lpstr>
      <vt:lpstr>Apex</vt:lpstr>
      <vt:lpstr>Adobe Acrobat Document</vt:lpstr>
      <vt:lpstr>High School  &amp;  What to Know Now</vt:lpstr>
      <vt:lpstr>Plan for Tonight</vt:lpstr>
      <vt:lpstr>PowerPoint Presentation</vt:lpstr>
      <vt:lpstr>PowerPoint Presentation</vt:lpstr>
      <vt:lpstr>High School Starts in  Middle School</vt:lpstr>
      <vt:lpstr>High School Credit “The Basics”</vt:lpstr>
      <vt:lpstr>Types of High School Courses</vt:lpstr>
      <vt:lpstr>Biggest Factors of College Admission</vt:lpstr>
      <vt:lpstr>Housebill 5</vt:lpstr>
      <vt:lpstr>Foundation Plan Distinguished Achievement  26 credits </vt:lpstr>
      <vt:lpstr>Endorsements</vt:lpstr>
      <vt:lpstr>STEM</vt:lpstr>
      <vt:lpstr>Business and Industry: </vt:lpstr>
      <vt:lpstr>Public Services</vt:lpstr>
      <vt:lpstr>Arts and Humanities</vt:lpstr>
      <vt:lpstr>Multidisciplinary Studies</vt:lpstr>
      <vt:lpstr>CCTE &amp; CTE Career and Technology Education </vt:lpstr>
      <vt:lpstr>Students Junior &amp; Senior year can attend two or four periods at CCTE for following fields: </vt:lpstr>
      <vt:lpstr>Performance Acknowledgments</vt:lpstr>
      <vt:lpstr>Dual Language Magnet</vt:lpstr>
      <vt:lpstr>Why Dual Language Magnet Program?</vt:lpstr>
      <vt:lpstr>End of Course STAAR Exams</vt:lpstr>
      <vt:lpstr>For more Information:</vt:lpstr>
      <vt:lpstr>Welcome Class of 2018 students and parents! </vt:lpstr>
      <vt:lpstr>Schedule</vt:lpstr>
      <vt:lpstr>Freshman Pre-registration Most asked questions</vt:lpstr>
      <vt:lpstr>Language other than English (state requirement) </vt:lpstr>
      <vt:lpstr>Pre-AP or Regular?</vt:lpstr>
      <vt:lpstr>Pre-Registration</vt:lpstr>
      <vt:lpstr>Sample 9th grade Schedules</vt:lpstr>
      <vt:lpstr>Pre-registration Plan</vt:lpstr>
      <vt:lpstr>Transition Plan</vt:lpstr>
      <vt:lpstr> What can you expect at El Paso High? </vt:lpstr>
      <vt:lpstr>El Paso High School</vt:lpstr>
      <vt:lpstr>PowerPoint Presentation</vt:lpstr>
      <vt:lpstr>Counselor Question and Answer</vt:lpstr>
    </vt:vector>
  </TitlesOfParts>
  <Company>EPISD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School Recommended Graduation Plan</dc:title>
  <dc:creator>Cecilia Phillips</dc:creator>
  <cp:lastModifiedBy>EPISD</cp:lastModifiedBy>
  <cp:revision>97</cp:revision>
  <cp:lastPrinted>2013-11-06T22:26:39Z</cp:lastPrinted>
  <dcterms:created xsi:type="dcterms:W3CDTF">2012-10-29T15:40:49Z</dcterms:created>
  <dcterms:modified xsi:type="dcterms:W3CDTF">2013-11-07T15:07:25Z</dcterms:modified>
</cp:coreProperties>
</file>